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0" autoAdjust="0"/>
    <p:restoredTop sz="94660"/>
  </p:normalViewPr>
  <p:slideViewPr>
    <p:cSldViewPr>
      <p:cViewPr varScale="1">
        <p:scale>
          <a:sx n="110" d="100"/>
          <a:sy n="110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ru/" TargetMode="External"/><Relationship Id="rId2" Type="http://schemas.openxmlformats.org/officeDocument/2006/relationships/hyperlink" Target="http://www.krugosve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198" y="4221088"/>
            <a:ext cx="6696744" cy="18093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ru-RU" sz="1400" dirty="0" smtClean="0">
              <a:cs typeface="Traditional Arabic" panose="02020603050405020304" pitchFamily="18" charset="-78"/>
            </a:endParaRPr>
          </a:p>
          <a:p>
            <a:endParaRPr lang="ru-RU" sz="1400" dirty="0">
              <a:cs typeface="Traditional Arabic" panose="02020603050405020304" pitchFamily="18" charset="-78"/>
            </a:endParaRPr>
          </a:p>
          <a:p>
            <a:endParaRPr lang="ru-RU" sz="1400" dirty="0">
              <a:cs typeface="Traditional Arabic" panose="02020603050405020304" pitchFamily="18" charset="-78"/>
            </a:endParaRPr>
          </a:p>
          <a:p>
            <a:r>
              <a:rPr lang="ru-RU" sz="1400" b="1" spc="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Выполнил:</a:t>
            </a:r>
          </a:p>
          <a:p>
            <a:r>
              <a:rPr lang="ru-RU" sz="1400" spc="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учащийся 11 </a:t>
            </a:r>
            <a:r>
              <a:rPr lang="en-US" sz="1400" spc="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sz="1400" spc="0" dirty="0">
                <a:latin typeface="Arial" panose="020B0604020202020204" pitchFamily="34" charset="0"/>
                <a:cs typeface="Arial" panose="020B0604020202020204" pitchFamily="34" charset="0"/>
              </a:rPr>
              <a:t>класса</a:t>
            </a:r>
          </a:p>
          <a:p>
            <a:r>
              <a:rPr lang="ru-RU" sz="1400" spc="0" dirty="0" err="1">
                <a:latin typeface="Arial" panose="020B0604020202020204" pitchFamily="34" charset="0"/>
                <a:cs typeface="Arial" panose="020B0604020202020204" pitchFamily="34" charset="0"/>
              </a:rPr>
              <a:t>Юзбашиева</a:t>
            </a:r>
            <a:r>
              <a:rPr lang="ru-RU" sz="1400" spc="0" dirty="0">
                <a:latin typeface="Arial" panose="020B0604020202020204" pitchFamily="34" charset="0"/>
                <a:cs typeface="Arial" panose="020B0604020202020204" pitchFamily="34" charset="0"/>
              </a:rPr>
              <a:t> Эльвира</a:t>
            </a:r>
          </a:p>
          <a:p>
            <a:r>
              <a:rPr lang="ru-RU" sz="1400" b="1" spc="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Руководитель: </a:t>
            </a:r>
            <a:endParaRPr lang="ru-RU" sz="1400" b="1" spc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spc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Латакова</a:t>
            </a:r>
            <a:r>
              <a:rPr lang="ru-RU" sz="1400" spc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spc="0" dirty="0">
                <a:latin typeface="Arial" panose="020B0604020202020204" pitchFamily="34" charset="0"/>
                <a:cs typeface="Arial" panose="020B0604020202020204" pitchFamily="34" charset="0"/>
              </a:rPr>
              <a:t>Лариса </a:t>
            </a:r>
            <a:r>
              <a:rPr lang="ru-RU" sz="1400" spc="0" dirty="0" smtClean="0">
                <a:latin typeface="Arial" panose="020B0604020202020204" pitchFamily="34" charset="0"/>
                <a:cs typeface="Arial" panose="020B0604020202020204" pitchFamily="34" charset="0"/>
              </a:rPr>
              <a:t>Валентиновна</a:t>
            </a:r>
          </a:p>
          <a:p>
            <a:endParaRPr lang="ru-RU" sz="1600" dirty="0" smtClean="0">
              <a:cs typeface="Traditional Arabic" panose="02020603050405020304" pitchFamily="18" charset="-78"/>
            </a:endParaRPr>
          </a:p>
          <a:p>
            <a:endParaRPr lang="ru-RU" sz="1600" dirty="0">
              <a:cs typeface="Traditional Arabic" panose="02020603050405020304" pitchFamily="18" charset="-78"/>
            </a:endParaRPr>
          </a:p>
          <a:p>
            <a:endParaRPr lang="ru-RU" sz="1600" dirty="0" smtClean="0">
              <a:cs typeface="Traditional Arabic" panose="02020603050405020304" pitchFamily="18" charset="-78"/>
            </a:endParaRPr>
          </a:p>
          <a:p>
            <a:r>
              <a:rPr lang="ru-RU" sz="1600" dirty="0" smtClean="0">
                <a:cs typeface="Traditional Arabic" panose="02020603050405020304" pitchFamily="18" charset="-78"/>
              </a:rPr>
              <a:t>2019 </a:t>
            </a:r>
            <a:r>
              <a:rPr lang="ru-RU" sz="1600" dirty="0" smtClean="0">
                <a:cs typeface="Traditional Arabic" panose="02020603050405020304" pitchFamily="18" charset="-78"/>
              </a:rPr>
              <a:t>год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006" y="-531440"/>
            <a:ext cx="6324600" cy="2260848"/>
          </a:xfrm>
        </p:spPr>
        <p:txBody>
          <a:bodyPr/>
          <a:lstStyle/>
          <a:p>
            <a:pPr algn="ctr"/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Муниципальное бюджетное общеобразовательное учреждение</a:t>
            </a:r>
            <a:br>
              <a:rPr lang="ru-RU" sz="1200" dirty="0"/>
            </a:br>
            <a:r>
              <a:rPr lang="ru-RU" sz="1200" dirty="0"/>
              <a:t>«Средняя общеобразовательная школа № 9»</a:t>
            </a:r>
            <a:br>
              <a:rPr lang="ru-RU" sz="1200" dirty="0"/>
            </a:br>
            <a:r>
              <a:rPr lang="ru-RU" sz="1200" dirty="0"/>
              <a:t>муниципального образования город Ноябрьск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584" y="1371351"/>
            <a:ext cx="648071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«Английский сленг в современной русской речи»</a:t>
            </a:r>
          </a:p>
        </p:txBody>
      </p:sp>
      <p:pic>
        <p:nvPicPr>
          <p:cNvPr id="1026" name="Picture 2" descr="C:\Users\ELVI\AppData\Local\Microsoft\Windows\Temporary Internet Files\Content.IE5\5SSEDOEJ\Church_of_St_Yeghiche,_South_Kensington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42" l="2759" r="99310">
                        <a14:foregroundMark x1="11724" y1="76486" x2="10690" y2="79328"/>
                        <a14:foregroundMark x1="11379" y1="86563" x2="4138" y2="94057"/>
                        <a14:foregroundMark x1="8966" y1="92765" x2="3103" y2="99742"/>
                        <a14:foregroundMark x1="93103" y1="68992" x2="99655" y2="75711"/>
                        <a14:foregroundMark x1="29655" y1="12661" x2="34828" y2="0"/>
                      </a14:backgroundRemoval>
                    </a14:imgEffect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066" b="-1066"/>
          <a:stretch/>
        </p:blipFill>
        <p:spPr bwMode="auto">
          <a:xfrm>
            <a:off x="3635891" y="2585422"/>
            <a:ext cx="3240363" cy="417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7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8583489" cy="487828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200" dirty="0"/>
              <a:t>Можно выделить следующие способы образования англицизмов:</a:t>
            </a:r>
          </a:p>
          <a:p>
            <a:pPr lvl="0"/>
            <a:r>
              <a:rPr lang="ru-RU" sz="2200" dirty="0"/>
              <a:t>Прямые заимствования</a:t>
            </a:r>
            <a:r>
              <a:rPr lang="ru-RU" sz="2200" dirty="0" smtClean="0"/>
              <a:t>. Например, уик-энд </a:t>
            </a:r>
            <a:r>
              <a:rPr lang="ru-RU" sz="2200" dirty="0"/>
              <a:t>– выходные, мани – деньги. </a:t>
            </a:r>
          </a:p>
          <a:p>
            <a:pPr lvl="0"/>
            <a:r>
              <a:rPr lang="ru-RU" sz="2200" dirty="0"/>
              <a:t>Гибриды. Н</a:t>
            </a:r>
            <a:r>
              <a:rPr lang="ru-RU" sz="2200" dirty="0" smtClean="0"/>
              <a:t>апример</a:t>
            </a:r>
            <a:r>
              <a:rPr lang="ru-RU" sz="2200" dirty="0"/>
              <a:t>, </a:t>
            </a:r>
            <a:r>
              <a:rPr lang="ru-RU" sz="2200" dirty="0" err="1"/>
              <a:t>спикать</a:t>
            </a:r>
            <a:r>
              <a:rPr lang="ru-RU" sz="2200" dirty="0"/>
              <a:t> (</a:t>
            </a:r>
            <a:r>
              <a:rPr lang="en-US" sz="2200" dirty="0"/>
              <a:t>to speak</a:t>
            </a:r>
            <a:r>
              <a:rPr lang="ru-RU" sz="2200" dirty="0"/>
              <a:t> – говорить), бузить (</a:t>
            </a:r>
            <a:r>
              <a:rPr lang="en-US" sz="2200" dirty="0"/>
              <a:t>busy</a:t>
            </a:r>
            <a:r>
              <a:rPr lang="ru-RU" sz="2200" dirty="0"/>
              <a:t> – беспокойный, суетливый).</a:t>
            </a:r>
          </a:p>
          <a:p>
            <a:pPr lvl="0"/>
            <a:r>
              <a:rPr lang="ru-RU" sz="2200" dirty="0" smtClean="0"/>
              <a:t>Калька. Например, диск</a:t>
            </a:r>
            <a:r>
              <a:rPr lang="ru-RU" sz="2200" dirty="0"/>
              <a:t>, вирус.</a:t>
            </a:r>
          </a:p>
          <a:p>
            <a:pPr lvl="0"/>
            <a:r>
              <a:rPr lang="ru-RU" sz="2200" dirty="0"/>
              <a:t>Полукалька. </a:t>
            </a:r>
            <a:r>
              <a:rPr lang="ru-RU" sz="2200" dirty="0" smtClean="0"/>
              <a:t>Например</a:t>
            </a:r>
            <a:r>
              <a:rPr lang="ru-RU" sz="2200" dirty="0"/>
              <a:t>, драйв-драйва (</a:t>
            </a:r>
            <a:r>
              <a:rPr lang="en-US" sz="2200" dirty="0"/>
              <a:t>drive</a:t>
            </a:r>
            <a:r>
              <a:rPr lang="ru-RU" sz="2200" dirty="0" smtClean="0"/>
              <a:t>)</a:t>
            </a:r>
            <a:endParaRPr lang="ru-RU" sz="2200" dirty="0"/>
          </a:p>
          <a:p>
            <a:pPr lvl="0"/>
            <a:r>
              <a:rPr lang="ru-RU" sz="2200" dirty="0"/>
              <a:t>Экзотизмы. </a:t>
            </a:r>
            <a:r>
              <a:rPr lang="ru-RU" sz="2200" dirty="0" smtClean="0"/>
              <a:t>Например</a:t>
            </a:r>
            <a:r>
              <a:rPr lang="ru-RU" sz="2200" dirty="0"/>
              <a:t>, чипсы (</a:t>
            </a:r>
            <a:r>
              <a:rPr lang="en-US" sz="2200" dirty="0"/>
              <a:t>chips</a:t>
            </a:r>
            <a:r>
              <a:rPr lang="ru-RU" sz="2200" dirty="0"/>
              <a:t>), хот-дог (</a:t>
            </a:r>
            <a:r>
              <a:rPr lang="en-US" sz="2200" dirty="0"/>
              <a:t>hot-dog</a:t>
            </a:r>
            <a:r>
              <a:rPr lang="ru-RU" sz="2200" dirty="0"/>
              <a:t>), </a:t>
            </a:r>
            <a:r>
              <a:rPr lang="ru-RU" sz="2200" dirty="0" err="1"/>
              <a:t>чизбургер</a:t>
            </a:r>
            <a:r>
              <a:rPr lang="ru-RU" sz="2200" dirty="0"/>
              <a:t> (</a:t>
            </a:r>
            <a:r>
              <a:rPr lang="en-US" sz="2200" dirty="0"/>
              <a:t>cheeseburger</a:t>
            </a:r>
            <a:r>
              <a:rPr lang="ru-RU" sz="2200" dirty="0"/>
              <a:t>).</a:t>
            </a:r>
          </a:p>
          <a:p>
            <a:pPr lvl="0"/>
            <a:r>
              <a:rPr lang="ru-RU" sz="2200" dirty="0"/>
              <a:t>Иноязычные вкрапления. </a:t>
            </a:r>
            <a:r>
              <a:rPr lang="ru-RU" sz="2200" dirty="0" smtClean="0"/>
              <a:t>Например</a:t>
            </a:r>
            <a:r>
              <a:rPr lang="ru-RU" sz="2200" dirty="0"/>
              <a:t>, о</a:t>
            </a:r>
            <a:r>
              <a:rPr lang="en-US" sz="2200" dirty="0"/>
              <a:t>’</a:t>
            </a:r>
            <a:r>
              <a:rPr lang="ru-RU" sz="2200" dirty="0" err="1"/>
              <a:t>кей</a:t>
            </a:r>
            <a:r>
              <a:rPr lang="ru-RU" sz="2200" dirty="0"/>
              <a:t> (</a:t>
            </a:r>
            <a:r>
              <a:rPr lang="en-US" sz="2200" dirty="0"/>
              <a:t>OK</a:t>
            </a:r>
            <a:r>
              <a:rPr lang="ru-RU" sz="2200" dirty="0"/>
              <a:t>), </a:t>
            </a:r>
            <a:r>
              <a:rPr lang="ru-RU" sz="2200" dirty="0" err="1"/>
              <a:t>вау</a:t>
            </a:r>
            <a:r>
              <a:rPr lang="ru-RU" sz="2200" dirty="0"/>
              <a:t> (</a:t>
            </a:r>
            <a:r>
              <a:rPr lang="en-US" sz="2200" dirty="0"/>
              <a:t>wow</a:t>
            </a:r>
            <a:r>
              <a:rPr lang="ru-RU" sz="2200" dirty="0"/>
              <a:t>).</a:t>
            </a:r>
          </a:p>
          <a:p>
            <a:pPr lvl="0"/>
            <a:r>
              <a:rPr lang="ru-RU" sz="2200" dirty="0"/>
              <a:t>Композиты. </a:t>
            </a:r>
            <a:r>
              <a:rPr lang="ru-RU" sz="2200" dirty="0" smtClean="0"/>
              <a:t>Например</a:t>
            </a:r>
            <a:r>
              <a:rPr lang="ru-RU" sz="2200" dirty="0"/>
              <a:t>: секонд-хенд – магазин, в котором продаётся одежда, бывшая в употреблении; видеосалон – комната для просмотра фильмов.</a:t>
            </a:r>
          </a:p>
          <a:p>
            <a:pPr lvl="0"/>
            <a:r>
              <a:rPr lang="ru-RU" sz="2200" dirty="0" smtClean="0"/>
              <a:t>Жаргонизмы. </a:t>
            </a:r>
            <a:r>
              <a:rPr lang="ru-RU" sz="2200" dirty="0"/>
              <a:t>Н</a:t>
            </a:r>
            <a:r>
              <a:rPr lang="ru-RU" sz="2200" dirty="0" smtClean="0"/>
              <a:t>апример</a:t>
            </a:r>
            <a:r>
              <a:rPr lang="ru-RU" sz="2200" dirty="0"/>
              <a:t>: крезанутый (</a:t>
            </a:r>
            <a:r>
              <a:rPr lang="en-US" sz="2200" dirty="0"/>
              <a:t>crazy</a:t>
            </a:r>
            <a:r>
              <a:rPr lang="ru-RU" sz="2200" dirty="0"/>
              <a:t>) – сумасшедший.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Заимствований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335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0060" y="1700808"/>
            <a:ext cx="8943139" cy="4536504"/>
          </a:xfrm>
        </p:spPr>
        <p:txBody>
          <a:bodyPr>
            <a:noAutofit/>
          </a:bodyPr>
          <a:lstStyle/>
          <a:p>
            <a:pPr marL="45720" indent="0">
              <a:spcBef>
                <a:spcPts val="0"/>
              </a:spcBef>
              <a:buNone/>
            </a:pPr>
            <a:r>
              <a:rPr lang="ru-RU" b="1" dirty="0"/>
              <a:t>Молодёжный сленг – </a:t>
            </a:r>
            <a:r>
              <a:rPr lang="ru-RU" dirty="0"/>
              <a:t>это социальный</a:t>
            </a:r>
            <a:r>
              <a:rPr lang="ru-RU" b="1" dirty="0"/>
              <a:t> </a:t>
            </a:r>
            <a:r>
              <a:rPr lang="ru-RU" dirty="0"/>
              <a:t>диалект людей в возрасте 12-22 лет. </a:t>
            </a:r>
          </a:p>
          <a:p>
            <a:pPr>
              <a:spcBef>
                <a:spcPts val="0"/>
              </a:spcBef>
            </a:pPr>
            <a:r>
              <a:rPr lang="ru-RU" dirty="0"/>
              <a:t>Характерной особенностью, отличающей речь молодежи от других видов, является его быстрая изменчивость, объясняемая сменой поколений. Отмечают три бурные волны в истории развития молодёжного сленга в России:</a:t>
            </a:r>
          </a:p>
          <a:p>
            <a:pPr>
              <a:spcBef>
                <a:spcPts val="0"/>
              </a:spcBef>
            </a:pPr>
            <a:r>
              <a:rPr lang="ru-RU" b="1" dirty="0" smtClean="0"/>
              <a:t>20-е </a:t>
            </a:r>
            <a:r>
              <a:rPr lang="ru-RU" b="1" dirty="0"/>
              <a:t>годы. </a:t>
            </a:r>
            <a:r>
              <a:rPr lang="ru-RU" dirty="0"/>
              <a:t>Первая волна связана с появлением огромного количества беспризорников в связи с революцией и гражданской войной. Речь учащихся подростков и молодёжи окрасилась множеством «блатных» словечек, почерпнутых у них.</a:t>
            </a:r>
          </a:p>
          <a:p>
            <a:pPr>
              <a:spcBef>
                <a:spcPts val="0"/>
              </a:spcBef>
            </a:pPr>
            <a:r>
              <a:rPr lang="ru-RU" b="1" dirty="0" smtClean="0"/>
              <a:t>50-е </a:t>
            </a:r>
            <a:r>
              <a:rPr lang="ru-RU" b="1" dirty="0"/>
              <a:t>годы. </a:t>
            </a:r>
            <a:r>
              <a:rPr lang="ru-RU" dirty="0"/>
              <a:t>Вторая волна связана с появлением «стиляг».</a:t>
            </a:r>
          </a:p>
          <a:p>
            <a:pPr>
              <a:spcBef>
                <a:spcPts val="0"/>
              </a:spcBef>
            </a:pPr>
            <a:r>
              <a:rPr lang="ru-RU" b="1" dirty="0" smtClean="0"/>
              <a:t>70-80-е </a:t>
            </a:r>
            <a:r>
              <a:rPr lang="ru-RU" b="1" dirty="0"/>
              <a:t>годы.</a:t>
            </a:r>
            <a:r>
              <a:rPr lang="ru-RU" dirty="0"/>
              <a:t> Третья волна связана с периодом застоя, проводившим разные неформальные молодёжные движения. И «</a:t>
            </a:r>
            <a:r>
              <a:rPr lang="ru-RU" dirty="0" err="1"/>
              <a:t>хиппующие</a:t>
            </a:r>
            <a:r>
              <a:rPr lang="ru-RU" dirty="0"/>
              <a:t>» молодые люди создавали свой «системный» сленг как языковой жест противостояния официальной идеологии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Молодежный сленг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275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134" y="1691687"/>
            <a:ext cx="9001370" cy="5481729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 smtClean="0"/>
              <a:t>Компьютеризация </a:t>
            </a:r>
            <a:r>
              <a:rPr lang="ru-RU" sz="5500" dirty="0"/>
              <a:t>и развитие </a:t>
            </a:r>
            <a:r>
              <a:rPr lang="ru-RU" sz="5500" dirty="0" smtClean="0"/>
              <a:t>компьютерных. Например, </a:t>
            </a:r>
            <a:r>
              <a:rPr lang="ru-RU" sz="5500" dirty="0" err="1" smtClean="0"/>
              <a:t>app</a:t>
            </a:r>
            <a:r>
              <a:rPr lang="ru-RU" sz="5500" dirty="0"/>
              <a:t> — компьютерное приложение; </a:t>
            </a:r>
            <a:r>
              <a:rPr lang="ru-RU" sz="5500" dirty="0" err="1"/>
              <a:t>blog</a:t>
            </a:r>
            <a:r>
              <a:rPr lang="ru-RU" sz="5500" dirty="0"/>
              <a:t> — онлайн дневник, журнал с возможностью оставлять комментарии; </a:t>
            </a:r>
            <a:r>
              <a:rPr lang="ru-RU" sz="5500" dirty="0" err="1"/>
              <a:t>egosurf</a:t>
            </a:r>
            <a:r>
              <a:rPr lang="ru-RU" sz="5500" dirty="0"/>
              <a:t> — поиск чьего-либо имени в Интернете; </a:t>
            </a:r>
            <a:r>
              <a:rPr lang="ru-RU" sz="5500" dirty="0" err="1"/>
              <a:t>geek</a:t>
            </a:r>
            <a:r>
              <a:rPr lang="ru-RU" sz="5500" dirty="0"/>
              <a:t> — эксперт в технологиях ай-</a:t>
            </a:r>
            <a:r>
              <a:rPr lang="ru-RU" sz="5500" dirty="0" err="1"/>
              <a:t>ти</a:t>
            </a:r>
            <a:r>
              <a:rPr lang="ru-RU" sz="5500" dirty="0" smtClean="0"/>
              <a:t>.</a:t>
            </a:r>
            <a:endParaRPr lang="ru-RU" sz="5500" dirty="0"/>
          </a:p>
          <a:p>
            <a:r>
              <a:rPr lang="ru-RU" sz="5500" dirty="0" smtClean="0"/>
              <a:t>Средства </a:t>
            </a:r>
            <a:r>
              <a:rPr lang="ru-RU" sz="5500" dirty="0"/>
              <a:t>массовой </a:t>
            </a:r>
            <a:r>
              <a:rPr lang="ru-RU" sz="5500" dirty="0" smtClean="0"/>
              <a:t>информации. Например, (</a:t>
            </a:r>
            <a:r>
              <a:rPr lang="ru-RU" sz="5500" dirty="0"/>
              <a:t>ди-джей, </a:t>
            </a:r>
            <a:r>
              <a:rPr lang="ru-RU" sz="5500" dirty="0" err="1"/>
              <a:t>фейс</a:t>
            </a:r>
            <a:r>
              <a:rPr lang="ru-RU" sz="5500" dirty="0"/>
              <a:t>-контроль, стилист, </a:t>
            </a:r>
            <a:r>
              <a:rPr lang="ru-RU" sz="5500" dirty="0" err="1"/>
              <a:t>лузер</a:t>
            </a:r>
            <a:r>
              <a:rPr lang="ru-RU" sz="5500" dirty="0"/>
              <a:t>, ток-шоу).</a:t>
            </a:r>
          </a:p>
          <a:p>
            <a:r>
              <a:rPr lang="ru-RU" sz="5500" dirty="0" smtClean="0"/>
              <a:t>Компьютерные </a:t>
            </a:r>
            <a:r>
              <a:rPr lang="ru-RU" sz="5500" dirty="0"/>
              <a:t>игры, видео, </a:t>
            </a:r>
            <a:r>
              <a:rPr lang="ru-RU" sz="5500" dirty="0" smtClean="0"/>
              <a:t>мультфильмы. Например, </a:t>
            </a:r>
            <a:r>
              <a:rPr lang="ru-RU" sz="5500" dirty="0" err="1" smtClean="0"/>
              <a:t>гильда</a:t>
            </a:r>
            <a:r>
              <a:rPr lang="ru-RU" sz="5500" dirty="0" smtClean="0"/>
              <a:t>  </a:t>
            </a:r>
            <a:r>
              <a:rPr lang="ru-RU" sz="5500" dirty="0"/>
              <a:t>- объединение игроков; </a:t>
            </a:r>
            <a:r>
              <a:rPr lang="ru-RU" sz="5500" dirty="0" err="1"/>
              <a:t>нуб</a:t>
            </a:r>
            <a:r>
              <a:rPr lang="ru-RU" sz="5500" dirty="0"/>
              <a:t> - начинающий игрок; чар – персонаж; моб – монстр; </a:t>
            </a:r>
            <a:r>
              <a:rPr lang="ru-RU" sz="5500" dirty="0" err="1"/>
              <a:t>итем</a:t>
            </a:r>
            <a:r>
              <a:rPr lang="ru-RU" sz="5500" dirty="0"/>
              <a:t> (</a:t>
            </a:r>
            <a:r>
              <a:rPr lang="ru-RU" sz="5500" dirty="0" err="1"/>
              <a:t>item</a:t>
            </a:r>
            <a:r>
              <a:rPr lang="ru-RU" sz="5500" dirty="0"/>
              <a:t>) – вещь; </a:t>
            </a:r>
            <a:r>
              <a:rPr lang="ru-RU" sz="5500" dirty="0" err="1"/>
              <a:t>вендор</a:t>
            </a:r>
            <a:r>
              <a:rPr lang="ru-RU" sz="5500" dirty="0"/>
              <a:t> – торговец; </a:t>
            </a:r>
            <a:r>
              <a:rPr lang="ru-RU" sz="5500" dirty="0" err="1"/>
              <a:t>манчить</a:t>
            </a:r>
            <a:r>
              <a:rPr lang="ru-RU" sz="5500" dirty="0"/>
              <a:t> - повышать уровень; </a:t>
            </a:r>
            <a:r>
              <a:rPr lang="ru-RU" sz="5500" dirty="0" err="1"/>
              <a:t>раснуть</a:t>
            </a:r>
            <a:r>
              <a:rPr lang="ru-RU" sz="5500" dirty="0"/>
              <a:t> - оживить.</a:t>
            </a:r>
          </a:p>
          <a:p>
            <a:r>
              <a:rPr lang="ru-RU" sz="5500" dirty="0" smtClean="0"/>
              <a:t>Современная </a:t>
            </a:r>
            <a:r>
              <a:rPr lang="ru-RU" sz="5500" dirty="0"/>
              <a:t>музыкальная культура и </a:t>
            </a:r>
            <a:r>
              <a:rPr lang="ru-RU" sz="5500" dirty="0" smtClean="0"/>
              <a:t>киноиндустрия. (саундтрек</a:t>
            </a:r>
            <a:r>
              <a:rPr lang="ru-RU" sz="5500" dirty="0"/>
              <a:t>, бойфренд, камеди </a:t>
            </a:r>
            <a:r>
              <a:rPr lang="ru-RU" sz="5500" dirty="0" err="1"/>
              <a:t>клаб</a:t>
            </a:r>
            <a:r>
              <a:rPr lang="ru-RU" sz="5500" dirty="0"/>
              <a:t>). </a:t>
            </a:r>
          </a:p>
          <a:p>
            <a:r>
              <a:rPr lang="ru-RU" sz="5500" dirty="0" smtClean="0"/>
              <a:t>Английский </a:t>
            </a:r>
            <a:r>
              <a:rPr lang="ru-RU" sz="5500" dirty="0"/>
              <a:t>язык, немецкий и французский языки. </a:t>
            </a:r>
            <a:r>
              <a:rPr lang="ru-RU" sz="5500" dirty="0" smtClean="0"/>
              <a:t>Например</a:t>
            </a:r>
            <a:r>
              <a:rPr lang="ru-RU" sz="5500" dirty="0"/>
              <a:t>,</a:t>
            </a:r>
            <a:r>
              <a:rPr lang="ru-RU" sz="5500" dirty="0" smtClean="0"/>
              <a:t> фифти-фифти </a:t>
            </a:r>
            <a:r>
              <a:rPr lang="ru-RU" sz="5500" dirty="0"/>
              <a:t>(</a:t>
            </a:r>
            <a:r>
              <a:rPr lang="ru-RU" sz="5500" dirty="0" err="1"/>
              <a:t>fifty-fifty</a:t>
            </a:r>
            <a:r>
              <a:rPr lang="ru-RU" sz="5500" dirty="0"/>
              <a:t>) - 50 на 50; респект – </a:t>
            </a:r>
            <a:r>
              <a:rPr lang="ru-RU" sz="5500" dirty="0" smtClean="0"/>
              <a:t>уважение; </a:t>
            </a:r>
            <a:r>
              <a:rPr lang="ru-RU" sz="5500" dirty="0" err="1" smtClean="0"/>
              <a:t>крэзи</a:t>
            </a:r>
            <a:r>
              <a:rPr lang="ru-RU" sz="5500" dirty="0" smtClean="0"/>
              <a:t> </a:t>
            </a:r>
            <a:r>
              <a:rPr lang="ru-RU" sz="5500" dirty="0"/>
              <a:t>(</a:t>
            </a:r>
            <a:r>
              <a:rPr lang="ru-RU" sz="5500" dirty="0" err="1"/>
              <a:t>crazy</a:t>
            </a:r>
            <a:r>
              <a:rPr lang="ru-RU" sz="5500" dirty="0"/>
              <a:t>) - сумасшедший, </a:t>
            </a:r>
            <a:r>
              <a:rPr lang="ru-RU" sz="5500" dirty="0" err="1"/>
              <a:t>крэзанутый</a:t>
            </a:r>
            <a:r>
              <a:rPr lang="ru-RU" sz="5500" dirty="0"/>
              <a:t>; </a:t>
            </a:r>
            <a:r>
              <a:rPr lang="ru-RU" sz="5500" dirty="0" err="1"/>
              <a:t>прайсовый</a:t>
            </a:r>
            <a:r>
              <a:rPr lang="ru-RU" sz="5500" dirty="0"/>
              <a:t> – дорогой; бест, </a:t>
            </a:r>
            <a:r>
              <a:rPr lang="ru-RU" sz="5500" dirty="0" err="1"/>
              <a:t>бестовый</a:t>
            </a:r>
            <a:r>
              <a:rPr lang="ru-RU" sz="5500" dirty="0"/>
              <a:t> – </a:t>
            </a:r>
            <a:r>
              <a:rPr lang="ru-RU" sz="5500" dirty="0" smtClean="0"/>
              <a:t>лучший.</a:t>
            </a:r>
          </a:p>
          <a:p>
            <a:r>
              <a:rPr lang="ru-RU" sz="5500" dirty="0" smtClean="0"/>
              <a:t>Спорт. Например</a:t>
            </a:r>
            <a:r>
              <a:rPr lang="ru-RU" sz="5500" dirty="0"/>
              <a:t>,</a:t>
            </a:r>
            <a:r>
              <a:rPr lang="ru-RU" sz="5500" dirty="0" smtClean="0"/>
              <a:t>  </a:t>
            </a:r>
            <a:r>
              <a:rPr lang="ru-RU" sz="5500" dirty="0"/>
              <a:t>спортсмен, футбол, бодибилдинг, фитнес, матч, гол и т.д..</a:t>
            </a:r>
          </a:p>
          <a:p>
            <a:r>
              <a:rPr lang="ru-RU" sz="5500" dirty="0" smtClean="0"/>
              <a:t>Экономика. Например, дилер</a:t>
            </a:r>
            <a:r>
              <a:rPr lang="ru-RU" sz="5500" dirty="0"/>
              <a:t>, брокер, дефолт, прайс-лист, менеджер, босс, шеф.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Факторы, влияющие на развитие молодежного сленга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727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Потребность в наименовании новых предметов, понятий и явлений;</a:t>
            </a:r>
          </a:p>
          <a:p>
            <a:pPr lvl="0"/>
            <a:r>
              <a:rPr lang="ru-RU" dirty="0"/>
              <a:t>Необходимость выразить при помощи англицизма многозначные описательные обороты;</a:t>
            </a:r>
          </a:p>
          <a:p>
            <a:pPr lvl="0"/>
            <a:r>
              <a:rPr lang="ru-RU" dirty="0"/>
              <a:t>Пополнение языка более выразительными средствами;</a:t>
            </a:r>
          </a:p>
          <a:p>
            <a:pPr lvl="0"/>
            <a:r>
              <a:rPr lang="ru-RU" dirty="0"/>
              <a:t>Восприятие иноязычного слова как более престижного;</a:t>
            </a:r>
          </a:p>
          <a:p>
            <a:pPr lvl="0"/>
            <a:r>
              <a:rPr lang="ru-RU" dirty="0"/>
              <a:t>Необходимость конкретизации значения слова.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Причины появления и влияния заимствований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509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/>
              <a:t> </a:t>
            </a:r>
            <a:r>
              <a:rPr lang="ru-RU" dirty="0"/>
              <a:t>На данный момент влияние английского языка на русский, а прежде всего на молодёжный сленг, имеет весьма широкое распространение. Из английского к нам пришло множество слов, связанных с различными сферами интересов, родом занятий, областью политики и экономики. Как выяснилось, зачастую заимствования относятся к различным группам формирования.</a:t>
            </a:r>
          </a:p>
          <a:p>
            <a:pPr marL="45720" indent="0" algn="just">
              <a:buNone/>
            </a:pPr>
            <a:r>
              <a:rPr lang="ru-RU" dirty="0" smtClean="0"/>
              <a:t> Полученные </a:t>
            </a:r>
            <a:r>
              <a:rPr lang="ru-RU" dirty="0"/>
              <a:t>в ходе исследования данные подтверждают предположение о широком использовании англицизмов.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755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b="1" dirty="0"/>
              <a:t>Борисова Е.Г</a:t>
            </a:r>
            <a:r>
              <a:rPr lang="ru-RU" sz="1800" dirty="0"/>
              <a:t>. Современный молодёжный жаргон // Русская речь. – 1980.- №5.- С. 51-54.</a:t>
            </a:r>
          </a:p>
          <a:p>
            <a:r>
              <a:rPr lang="ru-RU" sz="1800" b="1" dirty="0"/>
              <a:t>Борисова - </a:t>
            </a:r>
            <a:r>
              <a:rPr lang="ru-RU" sz="1800" b="1" dirty="0" err="1"/>
              <a:t>Лукашенец</a:t>
            </a:r>
            <a:r>
              <a:rPr lang="ru-RU" sz="1800" b="1" dirty="0"/>
              <a:t> Е.Г.</a:t>
            </a:r>
            <a:r>
              <a:rPr lang="ru-RU" sz="1800" dirty="0"/>
              <a:t> О лексике современного молодёжного жаргона (Англоязычные заимствования в студенческом сленге 60-70-х годов) // Литературная норма в лексике и фразеологии / Отв. Ред. Л.И. Скворцов, Б.С. </a:t>
            </a:r>
            <a:r>
              <a:rPr lang="ru-RU" sz="1800" dirty="0" err="1"/>
              <a:t>Швацкопф</a:t>
            </a:r>
            <a:r>
              <a:rPr lang="ru-RU" sz="1800" dirty="0"/>
              <a:t>. – М., 1983.</a:t>
            </a:r>
          </a:p>
          <a:p>
            <a:r>
              <a:rPr lang="ru-RU" sz="1800" b="1" dirty="0" err="1"/>
              <a:t>Брейтер</a:t>
            </a:r>
            <a:r>
              <a:rPr lang="ru-RU" sz="1800" b="1" dirty="0"/>
              <a:t> М.А.</a:t>
            </a:r>
            <a:r>
              <a:rPr lang="ru-RU" sz="1800" dirty="0"/>
              <a:t> Англицизмы в русском языке: история и перспективы.- Владивосток, 2004</a:t>
            </a:r>
          </a:p>
          <a:p>
            <a:r>
              <a:rPr lang="ru-RU" sz="1800" b="1" dirty="0"/>
              <a:t>Ваулина Е.Ю., </a:t>
            </a:r>
            <a:r>
              <a:rPr lang="ru-RU" sz="1800" b="1" dirty="0" err="1"/>
              <a:t>Скляревская</a:t>
            </a:r>
            <a:r>
              <a:rPr lang="ru-RU" sz="1800" b="1" dirty="0"/>
              <a:t> Г.Н.</a:t>
            </a:r>
            <a:r>
              <a:rPr lang="ru-RU" sz="1800" dirty="0"/>
              <a:t> Давайте говорить правильно!: Новейшие и наиболее распространённые заимствования в современном русском языке – М., 2005.</a:t>
            </a:r>
          </a:p>
          <a:p>
            <a:r>
              <a:rPr lang="ru-RU" sz="1800" b="1" dirty="0"/>
              <a:t>Дьяков А.И.</a:t>
            </a:r>
            <a:r>
              <a:rPr lang="ru-RU" sz="1800" dirty="0"/>
              <a:t> Причины заимствования англицизмов в современном русском языке.// Язык и культура.- Новосибирск, 2004.</a:t>
            </a:r>
          </a:p>
          <a:p>
            <a:r>
              <a:rPr lang="ru-RU" sz="1800" dirty="0" smtClean="0"/>
              <a:t>Заимствования </a:t>
            </a:r>
            <a:r>
              <a:rPr lang="ru-RU" sz="1800" dirty="0"/>
              <a:t>в русском языке/ Энциклопедия «</a:t>
            </a:r>
            <a:r>
              <a:rPr lang="ru-RU" sz="1800" dirty="0" err="1"/>
              <a:t>Кругосвет</a:t>
            </a:r>
            <a:r>
              <a:rPr lang="ru-RU" sz="1800" dirty="0"/>
              <a:t>» - </a:t>
            </a:r>
            <a:r>
              <a:rPr lang="ru-RU" sz="1800" u="sng" dirty="0">
                <a:hlinkClick r:id="rId2"/>
              </a:rPr>
              <a:t>http://www.krugosvet.ru</a:t>
            </a:r>
            <a:endParaRPr lang="ru-RU" sz="1800" dirty="0"/>
          </a:p>
          <a:p>
            <a:r>
              <a:rPr lang="ru-RU" sz="1800" b="1" dirty="0" smtClean="0"/>
              <a:t>Молодёжный </a:t>
            </a:r>
            <a:r>
              <a:rPr lang="ru-RU" sz="1800" b="1" dirty="0"/>
              <a:t>сленг/Википедия </a:t>
            </a:r>
            <a:r>
              <a:rPr lang="ru-RU" sz="1800" dirty="0"/>
              <a:t>– </a:t>
            </a:r>
            <a:r>
              <a:rPr lang="en-US" sz="1800" u="sng" dirty="0">
                <a:hlinkClick r:id="rId3"/>
              </a:rPr>
              <a:t>http</a:t>
            </a:r>
            <a:r>
              <a:rPr lang="ru-RU" sz="1800" u="sng" dirty="0">
                <a:hlinkClick r:id="rId3"/>
              </a:rPr>
              <a:t>://</a:t>
            </a:r>
            <a:r>
              <a:rPr lang="en-US" sz="1800" u="sng" dirty="0">
                <a:hlinkClick r:id="rId3"/>
              </a:rPr>
              <a:t>www</a:t>
            </a:r>
            <a:r>
              <a:rPr lang="ru-RU" sz="1800" u="sng" dirty="0">
                <a:hlinkClick r:id="rId3"/>
              </a:rPr>
              <a:t>.</a:t>
            </a:r>
            <a:r>
              <a:rPr lang="en-US" sz="1800" u="sng" dirty="0" err="1">
                <a:hlinkClick r:id="rId3"/>
              </a:rPr>
              <a:t>wikipedia</a:t>
            </a:r>
            <a:r>
              <a:rPr lang="ru-RU" sz="1800" u="sng" dirty="0">
                <a:hlinkClick r:id="rId3"/>
              </a:rPr>
              <a:t>.</a:t>
            </a:r>
            <a:r>
              <a:rPr lang="en-US" sz="1800" u="sng" dirty="0" err="1">
                <a:hlinkClick r:id="rId3"/>
              </a:rPr>
              <a:t>ru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cs typeface="Arial" charset="0"/>
              </a:rPr>
              <a:t>Литература и </a:t>
            </a:r>
            <a:br>
              <a:rPr lang="ru-RU" altLang="ru-RU" b="1" dirty="0">
                <a:cs typeface="Arial" charset="0"/>
              </a:rPr>
            </a:br>
            <a:r>
              <a:rPr lang="ru-RU" altLang="ru-RU" b="1" dirty="0">
                <a:cs typeface="Arial" charset="0"/>
              </a:rPr>
              <a:t>интернет-источники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657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439473" cy="5022298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/>
              <a:t>Тема проекта: </a:t>
            </a:r>
            <a:r>
              <a:rPr lang="ru-RU" dirty="0"/>
              <a:t>Английский сленг в современной русской речи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b="1" dirty="0" smtClean="0"/>
              <a:t>ФИО </a:t>
            </a:r>
            <a:r>
              <a:rPr lang="ru-RU" b="1" dirty="0"/>
              <a:t>руководителя проекта: </a:t>
            </a:r>
            <a:r>
              <a:rPr lang="ru-RU" dirty="0" err="1"/>
              <a:t>Латакова</a:t>
            </a:r>
            <a:r>
              <a:rPr lang="ru-RU" dirty="0"/>
              <a:t> Лариса Валентиновна, учитель английского языка</a:t>
            </a:r>
            <a:r>
              <a:rPr lang="ru-RU" dirty="0" smtClean="0"/>
              <a:t>.</a:t>
            </a:r>
          </a:p>
          <a:p>
            <a:r>
              <a:rPr lang="ru-RU" b="1" dirty="0"/>
              <a:t>Тип проекта: </a:t>
            </a:r>
            <a:r>
              <a:rPr lang="ru-RU" dirty="0"/>
              <a:t>Исследовательский</a:t>
            </a:r>
            <a:r>
              <a:rPr lang="ru-RU" dirty="0" smtClean="0"/>
              <a:t>.</a:t>
            </a:r>
          </a:p>
          <a:p>
            <a:pPr lvl="0"/>
            <a:r>
              <a:rPr lang="ru-RU" b="1" dirty="0"/>
              <a:t>Актуальность выбранной темы: </a:t>
            </a:r>
            <a:r>
              <a:rPr lang="ru-RU" dirty="0"/>
              <a:t>выбор темы обусловлен широким употреблением английского сленга в современной русской речи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/>
              <a:t>Объект исследования</a:t>
            </a:r>
            <a:r>
              <a:rPr lang="ru-RU" dirty="0"/>
              <a:t>: речь носителей русского языка.</a:t>
            </a:r>
          </a:p>
          <a:p>
            <a:r>
              <a:rPr lang="ru-RU" b="1" dirty="0"/>
              <a:t>Предмет исследования</a:t>
            </a:r>
            <a:r>
              <a:rPr lang="ru-RU" dirty="0"/>
              <a:t>: английский сленг в русской речи</a:t>
            </a:r>
            <a:r>
              <a:rPr lang="ru-RU" dirty="0" smtClean="0"/>
              <a:t>.</a:t>
            </a:r>
          </a:p>
          <a:p>
            <a:r>
              <a:rPr lang="ru-RU" altLang="ru-RU" b="1" dirty="0"/>
              <a:t>Форма представления проекта: </a:t>
            </a:r>
            <a:r>
              <a:rPr lang="ru-RU" altLang="ru-RU" dirty="0"/>
              <a:t>презентация </a:t>
            </a:r>
            <a:endParaRPr lang="ru-RU" dirty="0"/>
          </a:p>
          <a:p>
            <a:r>
              <a:rPr lang="ru-RU" b="1" dirty="0"/>
              <a:t>Методы исследования</a:t>
            </a:r>
            <a:r>
              <a:rPr lang="ru-RU" dirty="0"/>
              <a:t>: анализ литературы и различных источников, анкетирование, наблюдение, сравнительный анализ, </a:t>
            </a:r>
            <a:r>
              <a:rPr lang="ru-RU" dirty="0" smtClean="0"/>
              <a:t>обобщение.</a:t>
            </a:r>
          </a:p>
          <a:p>
            <a:r>
              <a:rPr lang="ru-RU" b="1" dirty="0" smtClean="0"/>
              <a:t>Список </a:t>
            </a:r>
            <a:r>
              <a:rPr lang="ru-RU" b="1" dirty="0"/>
              <a:t>источников информации: </a:t>
            </a:r>
            <a:r>
              <a:rPr lang="ru-RU" dirty="0"/>
              <a:t>учебник, Интернет, дополнительная литература.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Паспорт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64976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 algn="just">
              <a:buNone/>
            </a:pPr>
            <a:r>
              <a:rPr lang="ru-RU" b="1" dirty="0" smtClean="0"/>
              <a:t>В </a:t>
            </a:r>
            <a:r>
              <a:rPr lang="ru-RU" dirty="0" smtClean="0"/>
              <a:t>настоящее </a:t>
            </a:r>
            <a:r>
              <a:rPr lang="ru-RU" dirty="0"/>
              <a:t>время английский сленг все чаще используется носителями русского языка, но насколько они владеют правильным значением сленговых слов и выражений, и насколько они правильно и корректно  употребляют их в своей речи.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Проблема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41816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19070"/>
            <a:ext cx="8763001" cy="4662257"/>
          </a:xfrm>
        </p:spPr>
        <p:txBody>
          <a:bodyPr>
            <a:normAutofit/>
          </a:bodyPr>
          <a:lstStyle/>
          <a:p>
            <a:r>
              <a:rPr lang="ru-RU" dirty="0" smtClean="0"/>
              <a:t>1.    Введение    </a:t>
            </a:r>
          </a:p>
          <a:p>
            <a:r>
              <a:rPr lang="ru-RU" dirty="0" smtClean="0"/>
              <a:t>2.    Теоретическая </a:t>
            </a:r>
            <a:r>
              <a:rPr lang="ru-RU" dirty="0"/>
              <a:t>часть</a:t>
            </a:r>
            <a:endParaRPr lang="ru-RU" i="1" dirty="0"/>
          </a:p>
          <a:p>
            <a:r>
              <a:rPr lang="ru-RU" dirty="0" smtClean="0"/>
              <a:t>2.1  Понятия </a:t>
            </a:r>
            <a:r>
              <a:rPr lang="ru-RU" dirty="0"/>
              <a:t>заимствования. Что такое сленг? Виды </a:t>
            </a:r>
            <a:r>
              <a:rPr lang="ru-RU" dirty="0" smtClean="0"/>
              <a:t>сленга.</a:t>
            </a:r>
          </a:p>
          <a:p>
            <a:r>
              <a:rPr lang="ru-RU" dirty="0" smtClean="0"/>
              <a:t>2.2  Образование заимствований</a:t>
            </a:r>
          </a:p>
          <a:p>
            <a:r>
              <a:rPr lang="ru-RU" dirty="0" smtClean="0"/>
              <a:t>2.3  Молодёжный </a:t>
            </a:r>
            <a:r>
              <a:rPr lang="ru-RU" dirty="0"/>
              <a:t>сленг </a:t>
            </a:r>
            <a:endParaRPr lang="ru-RU" dirty="0" smtClean="0"/>
          </a:p>
          <a:p>
            <a:r>
              <a:rPr lang="ru-RU" dirty="0" smtClean="0"/>
              <a:t>2.4  Причины </a:t>
            </a:r>
            <a:r>
              <a:rPr lang="ru-RU" dirty="0"/>
              <a:t>появления и влияние </a:t>
            </a:r>
            <a:r>
              <a:rPr lang="ru-RU" dirty="0" smtClean="0"/>
              <a:t>заимствований</a:t>
            </a:r>
          </a:p>
          <a:p>
            <a:r>
              <a:rPr lang="ru-RU" dirty="0" smtClean="0"/>
              <a:t>3.    Практическая </a:t>
            </a:r>
            <a:r>
              <a:rPr lang="ru-RU" dirty="0"/>
              <a:t>часть  </a:t>
            </a:r>
            <a:endParaRPr lang="ru-RU" dirty="0" smtClean="0"/>
          </a:p>
          <a:p>
            <a:r>
              <a:rPr lang="ru-RU" dirty="0" smtClean="0"/>
              <a:t>3.1  Анкетирование </a:t>
            </a:r>
            <a:r>
              <a:rPr lang="ru-RU" dirty="0"/>
              <a:t>и </a:t>
            </a:r>
            <a:r>
              <a:rPr lang="ru-RU" dirty="0" smtClean="0"/>
              <a:t>диаграммы </a:t>
            </a:r>
          </a:p>
          <a:p>
            <a:r>
              <a:rPr lang="ru-RU" dirty="0" smtClean="0"/>
              <a:t>4.    Заключение  </a:t>
            </a:r>
          </a:p>
          <a:p>
            <a:r>
              <a:rPr lang="ru-RU" dirty="0" smtClean="0"/>
              <a:t>5.    </a:t>
            </a:r>
            <a:r>
              <a:rPr lang="ru-RU" dirty="0"/>
              <a:t>Список литературы </a:t>
            </a:r>
            <a:endParaRPr lang="ru-RU" dirty="0" smtClean="0"/>
          </a:p>
          <a:p>
            <a:r>
              <a:rPr lang="ru-RU" dirty="0" smtClean="0"/>
              <a:t>6.    Электронные ресурсы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04896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lvl="0" indent="0" algn="just">
              <a:buNone/>
            </a:pPr>
            <a:r>
              <a:rPr lang="ru-RU" dirty="0" smtClean="0"/>
              <a:t>изучить </a:t>
            </a:r>
            <a:r>
              <a:rPr lang="ru-RU" dirty="0"/>
              <a:t>откуда появился, как образуется и используется сленг в английском языке, а также, насколько широко используется англоязычный сленг</a:t>
            </a:r>
            <a:r>
              <a:rPr lang="ru-RU" b="1" i="1" dirty="0"/>
              <a:t> </a:t>
            </a:r>
            <a:r>
              <a:rPr lang="ru-RU" dirty="0"/>
              <a:t>в русской речи, выявить наиболее часто используемые англоязычные слова в речи школьников МБОУ СОШ № 9 г. Ноябрьск.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</a:t>
            </a:r>
            <a:r>
              <a:rPr lang="ru-RU" dirty="0" smtClean="0"/>
              <a:t> </a:t>
            </a:r>
            <a:r>
              <a:rPr lang="ru-RU" b="1" dirty="0" smtClean="0"/>
              <a:t>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37954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1) Определить понятие «сленг», его виды;</a:t>
            </a:r>
          </a:p>
          <a:p>
            <a:r>
              <a:rPr lang="ru-RU" dirty="0"/>
              <a:t>2) Выявить способы образования англицизмов;</a:t>
            </a:r>
          </a:p>
          <a:p>
            <a:r>
              <a:rPr lang="ru-RU" dirty="0"/>
              <a:t>3) Определить  английские лексические и фразеологические единицы, наиболее употребляемые в русском языке;</a:t>
            </a:r>
          </a:p>
          <a:p>
            <a:r>
              <a:rPr lang="ru-RU" dirty="0"/>
              <a:t>4) Рассмотреть особенности молодежного сленга.</a:t>
            </a:r>
            <a:r>
              <a:rPr lang="ru-RU" b="1" dirty="0"/>
              <a:t> </a:t>
            </a:r>
            <a:endParaRPr lang="ru-RU" dirty="0"/>
          </a:p>
          <a:p>
            <a:r>
              <a:rPr lang="ru-RU" dirty="0"/>
              <a:t>5) Провести наблюдение за использованием английского сленга в среде подростков, родителей и учителей;</a:t>
            </a:r>
          </a:p>
          <a:p>
            <a:r>
              <a:rPr lang="ru-RU" dirty="0"/>
              <a:t>6) Сделать выводы из собственных наблюдений и анкетирования.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</a:t>
            </a:r>
            <a:r>
              <a:rPr lang="ru-RU" dirty="0" smtClean="0"/>
              <a:t> </a:t>
            </a:r>
            <a:r>
              <a:rPr lang="ru-RU" b="1" dirty="0" smtClean="0"/>
              <a:t>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93443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Заимствование</a:t>
            </a:r>
            <a:r>
              <a:rPr lang="ru-RU" dirty="0"/>
              <a:t> - это процесс, в результате которого в языке появляется и закрепляется некоторый иноязычный </a:t>
            </a:r>
            <a:r>
              <a:rPr lang="ru-RU" dirty="0" smtClean="0"/>
              <a:t>элемент. </a:t>
            </a:r>
            <a:r>
              <a:rPr lang="ru-RU" dirty="0"/>
              <a:t>Это вполне закономерный путь обогащения любого языка.</a:t>
            </a:r>
          </a:p>
          <a:p>
            <a:r>
              <a:rPr lang="ru-RU" dirty="0" smtClean="0"/>
              <a:t>Слова </a:t>
            </a:r>
            <a:r>
              <a:rPr lang="ru-RU" dirty="0"/>
              <a:t>из английского и раньше заимствовались русским языком. Например,  митинг, инфляция, импорт, интервью,  доллар, вокзал, комбайн, шампунь, капрон, шорты, кекс, крекер и др. Однако русский язык сохранил свою полную самостоятельность и лишь обогатился за счёт заимствованных слов.   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2. Теоретическая </a:t>
            </a:r>
            <a:r>
              <a:rPr lang="ru-RU" b="1" dirty="0" smtClean="0"/>
              <a:t>часть.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Понятие заимствования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108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2200" b="1" dirty="0"/>
              <a:t>Сленг</a:t>
            </a:r>
            <a:r>
              <a:rPr lang="ru-RU" sz="2200" dirty="0"/>
              <a:t> (от англ. </a:t>
            </a:r>
            <a:r>
              <a:rPr lang="en-US" sz="2200" dirty="0"/>
              <a:t>slang</a:t>
            </a:r>
            <a:r>
              <a:rPr lang="ru-RU" sz="2200" dirty="0"/>
              <a:t>) – набор особых слов или новых значений существующих, употребляемых в различных человеческих объединениях. </a:t>
            </a:r>
            <a:endParaRPr lang="ru-RU" sz="2200" dirty="0" smtClean="0"/>
          </a:p>
          <a:p>
            <a:pPr marL="45720" indent="0">
              <a:buNone/>
            </a:pPr>
            <a:r>
              <a:rPr lang="ru-RU" sz="2200" dirty="0" smtClean="0"/>
              <a:t>Различные точки зрения о значение термина «сленг» позволяют обобщить его наиболее существенные свойства:</a:t>
            </a:r>
          </a:p>
          <a:p>
            <a:r>
              <a:rPr lang="ru-RU" sz="2200" b="1" dirty="0" smtClean="0"/>
              <a:t>Сленг</a:t>
            </a:r>
            <a:r>
              <a:rPr lang="ru-RU" sz="2200" dirty="0" smtClean="0"/>
              <a:t> - это не литературная лексика, т.е. это слова и сочетания, находящиеся за пределами литературного английского (</a:t>
            </a:r>
            <a:r>
              <a:rPr lang="ru-RU" sz="2200" dirty="0" err="1" smtClean="0"/>
              <a:t>Standard</a:t>
            </a:r>
            <a:r>
              <a:rPr lang="ru-RU" sz="2200" dirty="0" smtClean="0"/>
              <a:t> </a:t>
            </a:r>
            <a:r>
              <a:rPr lang="ru-RU" sz="2200" dirty="0" err="1" smtClean="0"/>
              <a:t>English</a:t>
            </a:r>
            <a:r>
              <a:rPr lang="ru-RU" sz="2200" dirty="0" smtClean="0"/>
              <a:t>);</a:t>
            </a:r>
          </a:p>
          <a:p>
            <a:r>
              <a:rPr lang="ru-RU" sz="2200" b="1" dirty="0" smtClean="0"/>
              <a:t>Сленг</a:t>
            </a:r>
            <a:r>
              <a:rPr lang="ru-RU" sz="2200" dirty="0" smtClean="0"/>
              <a:t> - это лексика, возникающая и употребляющаяся, прежде всего в устной речи;</a:t>
            </a:r>
          </a:p>
          <a:p>
            <a:r>
              <a:rPr lang="ru-RU" sz="2200" b="1" dirty="0" smtClean="0"/>
              <a:t>Сленг</a:t>
            </a:r>
            <a:r>
              <a:rPr lang="ru-RU" sz="2200" dirty="0" smtClean="0"/>
              <a:t> - это яркая, экспрессивная и эмоционально окрашенная лексика;</a:t>
            </a:r>
          </a:p>
          <a:p>
            <a:r>
              <a:rPr lang="ru-RU" sz="2200" b="1" dirty="0" smtClean="0"/>
              <a:t>Сленг</a:t>
            </a:r>
            <a:r>
              <a:rPr lang="ru-RU" sz="2200" dirty="0" smtClean="0"/>
              <a:t> - это живой, подвижный язык, который идет в ногу со временем и реагирует на любые перемены в жизни страны и общества.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такое «сленг»?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244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88840"/>
            <a:ext cx="8407893" cy="4407408"/>
          </a:xfrm>
        </p:spPr>
        <p:txBody>
          <a:bodyPr>
            <a:normAutofit/>
          </a:bodyPr>
          <a:lstStyle/>
          <a:p>
            <a:r>
              <a:rPr lang="ru-RU" dirty="0" smtClean="0"/>
              <a:t>военный </a:t>
            </a:r>
            <a:r>
              <a:rPr lang="ru-RU" dirty="0"/>
              <a:t>«сленг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сокращения;</a:t>
            </a:r>
          </a:p>
          <a:p>
            <a:r>
              <a:rPr lang="ru-RU" dirty="0" smtClean="0"/>
              <a:t>журналистский </a:t>
            </a:r>
            <a:r>
              <a:rPr lang="ru-RU" dirty="0"/>
              <a:t>«сленг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студенческий </a:t>
            </a:r>
            <a:r>
              <a:rPr lang="ru-RU" dirty="0"/>
              <a:t>«сленг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мобильный «сленг»;</a:t>
            </a:r>
          </a:p>
          <a:p>
            <a:r>
              <a:rPr lang="ru-RU" dirty="0" smtClean="0"/>
              <a:t>компьютерный </a:t>
            </a:r>
            <a:r>
              <a:rPr lang="ru-RU" dirty="0"/>
              <a:t>«сленг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рифмованный </a:t>
            </a:r>
            <a:r>
              <a:rPr lang="ru-RU" dirty="0"/>
              <a:t>«</a:t>
            </a:r>
            <a:r>
              <a:rPr lang="ru-RU" dirty="0" smtClean="0"/>
              <a:t>сленг»;</a:t>
            </a:r>
          </a:p>
          <a:p>
            <a:r>
              <a:rPr lang="ru-RU" dirty="0" smtClean="0"/>
              <a:t>молодежный </a:t>
            </a:r>
            <a:r>
              <a:rPr lang="ru-RU" dirty="0"/>
              <a:t>«сленг</a:t>
            </a:r>
            <a:r>
              <a:rPr lang="ru-RU" dirty="0" smtClean="0"/>
              <a:t>»; </a:t>
            </a:r>
            <a:endParaRPr lang="ru-RU" dirty="0"/>
          </a:p>
          <a:p>
            <a:r>
              <a:rPr lang="ru-RU" dirty="0" smtClean="0"/>
              <a:t>повседневный </a:t>
            </a:r>
            <a:r>
              <a:rPr lang="ru-RU" dirty="0"/>
              <a:t>«сленг</a:t>
            </a:r>
            <a:r>
              <a:rPr lang="ru-RU" dirty="0" smtClean="0"/>
              <a:t>» и т.д.</a:t>
            </a:r>
            <a:endParaRPr lang="ru-RU" dirty="0"/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</a:t>
            </a:r>
            <a:r>
              <a:rPr lang="ru-RU" b="1" dirty="0" smtClean="0"/>
              <a:t>азновидности </a:t>
            </a:r>
            <a:r>
              <a:rPr lang="ru-RU" b="1" dirty="0"/>
              <a:t>«сленга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31247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505</TotalTime>
  <Words>1057</Words>
  <Application>Microsoft Office PowerPoint</Application>
  <PresentationFormat>Экран (4:3)</PresentationFormat>
  <Paragraphs>108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Franklin Gothic Medium</vt:lpstr>
      <vt:lpstr>Traditional Arabic</vt:lpstr>
      <vt:lpstr>Wingdings</vt:lpstr>
      <vt:lpstr>Wingdings 2</vt:lpstr>
      <vt:lpstr>Сетка</vt:lpstr>
      <vt:lpstr> Муниципальное бюджетное общеобразовательное учреждение «Средняя общеобразовательная школа № 9» муниципального образования город Ноябрьск </vt:lpstr>
      <vt:lpstr>Паспорт Проекта</vt:lpstr>
      <vt:lpstr>Проблема</vt:lpstr>
      <vt:lpstr>Содержание</vt:lpstr>
      <vt:lpstr>Цель проекта</vt:lpstr>
      <vt:lpstr>Задачи проекта</vt:lpstr>
      <vt:lpstr>2. Теоретическая часть. Понятие заимствования</vt:lpstr>
      <vt:lpstr>Что такое «сленг»?</vt:lpstr>
      <vt:lpstr>Разновидности «сленга»</vt:lpstr>
      <vt:lpstr>Образование Заимствований</vt:lpstr>
      <vt:lpstr>Молодежный сленг</vt:lpstr>
      <vt:lpstr>Факторы, влияющие на развитие молодежного сленга</vt:lpstr>
      <vt:lpstr>Причины появления и влияния заимствований</vt:lpstr>
      <vt:lpstr>Заключение</vt:lpstr>
      <vt:lpstr>Литература и  интернет-источники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ELVI</dc:creator>
  <cp:lastModifiedBy>Пользователь Windows</cp:lastModifiedBy>
  <cp:revision>39</cp:revision>
  <dcterms:created xsi:type="dcterms:W3CDTF">2018-03-15T15:53:27Z</dcterms:created>
  <dcterms:modified xsi:type="dcterms:W3CDTF">2019-02-20T07:14:11Z</dcterms:modified>
</cp:coreProperties>
</file>