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80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76" autoAdjust="0"/>
  </p:normalViewPr>
  <p:slideViewPr>
    <p:cSldViewPr>
      <p:cViewPr varScale="1">
        <p:scale>
          <a:sx n="79" d="100"/>
          <a:sy n="79" d="100"/>
        </p:scale>
        <p:origin x="33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5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092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16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82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64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7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706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02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735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634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498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Стратегии подготовки учащихся к выполнению заданий раздела ЕГЭ «Грамматика и лексика»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581128"/>
            <a:ext cx="6400800" cy="1752600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i="1" dirty="0" smtClean="0">
                <a:solidFill>
                  <a:schemeClr val="tx1"/>
                </a:solidFill>
              </a:rPr>
              <a:t>Лисица Елена Николаевна </a:t>
            </a:r>
          </a:p>
          <a:p>
            <a:pPr algn="r">
              <a:spcBef>
                <a:spcPts val="0"/>
              </a:spcBef>
            </a:pPr>
            <a:r>
              <a:rPr lang="ru-RU" i="1" dirty="0" smtClean="0">
                <a:solidFill>
                  <a:schemeClr val="tx1"/>
                </a:solidFill>
              </a:rPr>
              <a:t>учитель английского языка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22059" t="2714"/>
          <a:stretch>
            <a:fillRect/>
          </a:stretch>
        </p:blipFill>
        <p:spPr bwMode="auto">
          <a:xfrm>
            <a:off x="971600" y="3068960"/>
            <a:ext cx="7164288" cy="332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899592" y="404664"/>
            <a:ext cx="7164288" cy="268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899592" y="1340768"/>
            <a:ext cx="7484773" cy="381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043608" y="1052736"/>
            <a:ext cx="7020272" cy="408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39552" y="980728"/>
            <a:ext cx="7846745" cy="4288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6912768" cy="539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Useful tips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pPr algn="just"/>
            <a:r>
              <a:rPr lang="en-US" dirty="0" smtClean="0"/>
              <a:t>Read the text through quickly from start to finish to get a general understanding of what it is about. Ignore the gaps.</a:t>
            </a:r>
          </a:p>
          <a:p>
            <a:pPr algn="just"/>
            <a:r>
              <a:rPr lang="en-US" dirty="0" smtClean="0"/>
              <a:t>Carefully read the words before and after the gap.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If the key word is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a </a:t>
            </a:r>
            <a:r>
              <a:rPr lang="en-US" b="1" dirty="0" smtClean="0">
                <a:solidFill>
                  <a:srgbClr val="FF0000"/>
                </a:solidFill>
              </a:rPr>
              <a:t>verb</a:t>
            </a:r>
            <a:r>
              <a:rPr lang="en-US" dirty="0" smtClean="0"/>
              <a:t>, ask yourself what tense you need, what person, and if you have to transform it from active to passive</a:t>
            </a:r>
          </a:p>
          <a:p>
            <a:pPr algn="just"/>
            <a:r>
              <a:rPr lang="en-US" dirty="0" smtClean="0"/>
              <a:t>a </a:t>
            </a:r>
            <a:r>
              <a:rPr lang="en-US" b="1" dirty="0" smtClean="0">
                <a:solidFill>
                  <a:srgbClr val="FF0000"/>
                </a:solidFill>
              </a:rPr>
              <a:t>cardinal number</a:t>
            </a:r>
            <a:r>
              <a:rPr lang="en-US" dirty="0" smtClean="0"/>
              <a:t>, you will probably have to transform it to an ordinal number</a:t>
            </a:r>
          </a:p>
          <a:p>
            <a:pPr algn="just"/>
            <a:r>
              <a:rPr lang="en-US" dirty="0" smtClean="0"/>
              <a:t>a </a:t>
            </a:r>
            <a:r>
              <a:rPr lang="en-US" b="1" dirty="0" smtClean="0">
                <a:solidFill>
                  <a:srgbClr val="FF0000"/>
                </a:solidFill>
              </a:rPr>
              <a:t>pronoun</a:t>
            </a:r>
            <a:r>
              <a:rPr lang="en-US" dirty="0" smtClean="0"/>
              <a:t>, you will have to transform it to another type of pronoun (subject, object, reflexive, possessive) or a possessive adjective</a:t>
            </a:r>
          </a:p>
          <a:p>
            <a:pPr algn="just"/>
            <a:r>
              <a:rPr lang="en-US" dirty="0" smtClean="0"/>
              <a:t>an </a:t>
            </a:r>
            <a:r>
              <a:rPr lang="en-US" b="1" dirty="0" smtClean="0">
                <a:solidFill>
                  <a:srgbClr val="FF0000"/>
                </a:solidFill>
              </a:rPr>
              <a:t>adjective</a:t>
            </a:r>
            <a:r>
              <a:rPr lang="en-US" dirty="0" smtClean="0"/>
              <a:t> or </a:t>
            </a:r>
            <a:r>
              <a:rPr lang="en-US" b="1" dirty="0" smtClean="0">
                <a:solidFill>
                  <a:srgbClr val="FF0000"/>
                </a:solidFill>
              </a:rPr>
              <a:t>adverb</a:t>
            </a:r>
            <a:r>
              <a:rPr lang="en-US" dirty="0" smtClean="0"/>
              <a:t>, you will probably have to transform it to a comparative or superlative form</a:t>
            </a:r>
          </a:p>
          <a:p>
            <a:pPr algn="just"/>
            <a:r>
              <a:rPr lang="en-US" dirty="0" smtClean="0"/>
              <a:t>a </a:t>
            </a:r>
            <a:r>
              <a:rPr lang="en-US" b="1" dirty="0" smtClean="0">
                <a:solidFill>
                  <a:srgbClr val="FF0000"/>
                </a:solidFill>
              </a:rPr>
              <a:t>noun</a:t>
            </a:r>
            <a:r>
              <a:rPr lang="en-US" dirty="0" smtClean="0"/>
              <a:t>, you might need to form a plural</a:t>
            </a:r>
          </a:p>
          <a:p>
            <a:pPr algn="just"/>
            <a:r>
              <a:rPr lang="en-US" dirty="0" smtClean="0"/>
              <a:t>To check you have not made any mistakes, </a:t>
            </a:r>
            <a:r>
              <a:rPr lang="en-US" b="1" dirty="0" smtClean="0"/>
              <a:t>read the whole text through </a:t>
            </a:r>
            <a:r>
              <a:rPr lang="en-US" dirty="0" smtClean="0"/>
              <a:t>from start to finish inserting your answers in the gaps</a:t>
            </a:r>
            <a:endParaRPr lang="ru-RU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115616" y="692696"/>
            <a:ext cx="6604837" cy="5494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35280" cy="1143000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highlight>
                  <a:srgbClr val="FFFF00"/>
                </a:highlight>
              </a:rPr>
              <a:t>26-31 </a:t>
            </a:r>
            <a:r>
              <a:rPr lang="en-US" b="1" dirty="0" smtClean="0">
                <a:solidFill>
                  <a:srgbClr val="000000"/>
                </a:solidFill>
                <a:highlight>
                  <a:srgbClr val="FFFF00"/>
                </a:highlight>
                <a:ea typeface="Calibri"/>
              </a:rPr>
              <a:t>Word formation (6)</a:t>
            </a:r>
            <a:r>
              <a:rPr lang="ru-RU" dirty="0" smtClean="0">
                <a:solidFill>
                  <a:srgbClr val="000000"/>
                </a:solidFill>
                <a:ea typeface="Calibri"/>
              </a:rPr>
              <a:t/>
            </a:r>
            <a:br>
              <a:rPr lang="ru-RU" dirty="0" smtClean="0">
                <a:solidFill>
                  <a:srgbClr val="000000"/>
                </a:solidFill>
                <a:ea typeface="Calibri"/>
              </a:rPr>
            </a:br>
            <a:endParaRPr lang="ru-RU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67544" y="1340768"/>
            <a:ext cx="774212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971600" y="836712"/>
            <a:ext cx="7128792" cy="519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2999" y="836712"/>
            <a:ext cx="6858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Какие разделы экзамена вызывают наибольшие затруднения у учащихся?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Know, realize, learn, perceive, deem, cognize, understand icon - Downlo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74" y="3717032"/>
            <a:ext cx="2743051" cy="274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b="-311"/>
          <a:stretch>
            <a:fillRect/>
          </a:stretch>
        </p:blipFill>
        <p:spPr bwMode="auto">
          <a:xfrm>
            <a:off x="251520" y="297030"/>
            <a:ext cx="835292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Useful tips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Read the text through quickly from start to finish to get a general understanding of what it is about. Ignore the gaps</a:t>
            </a:r>
          </a:p>
          <a:p>
            <a:pPr algn="just"/>
            <a:r>
              <a:rPr lang="en-US" dirty="0" smtClean="0"/>
              <a:t>Carefully read the words before and after the gap</a:t>
            </a:r>
          </a:p>
          <a:p>
            <a:pPr algn="just"/>
            <a:r>
              <a:rPr lang="en-US" dirty="0" smtClean="0"/>
              <a:t>Ask yourself what part of speech is required to fill in the gap: </a:t>
            </a:r>
            <a:r>
              <a:rPr lang="en-US" b="1" dirty="0" smtClean="0"/>
              <a:t>noun</a:t>
            </a:r>
            <a:r>
              <a:rPr lang="en-US" dirty="0" smtClean="0"/>
              <a:t>, </a:t>
            </a:r>
            <a:r>
              <a:rPr lang="en-US" b="1" dirty="0" smtClean="0"/>
              <a:t>verb</a:t>
            </a:r>
            <a:r>
              <a:rPr lang="en-US" dirty="0" smtClean="0"/>
              <a:t>, </a:t>
            </a:r>
            <a:r>
              <a:rPr lang="en-US" b="1" dirty="0" smtClean="0"/>
              <a:t>adjective</a:t>
            </a:r>
            <a:r>
              <a:rPr lang="en-US" dirty="0" smtClean="0"/>
              <a:t>, </a:t>
            </a:r>
            <a:r>
              <a:rPr lang="en-US" b="1" dirty="0" smtClean="0"/>
              <a:t>adverb</a:t>
            </a:r>
          </a:p>
          <a:p>
            <a:pPr algn="just"/>
            <a:r>
              <a:rPr lang="en-US" dirty="0" smtClean="0"/>
              <a:t>Think about </a:t>
            </a:r>
            <a:r>
              <a:rPr lang="en-US" b="1" dirty="0" smtClean="0"/>
              <a:t>prefixes</a:t>
            </a:r>
            <a:r>
              <a:rPr lang="en-US" dirty="0" smtClean="0"/>
              <a:t> and </a:t>
            </a:r>
            <a:r>
              <a:rPr lang="en-US" b="1" dirty="0" smtClean="0"/>
              <a:t>suffixes</a:t>
            </a:r>
            <a:r>
              <a:rPr lang="en-US" dirty="0" smtClean="0"/>
              <a:t>, and whether the logic of the text requires the answer to be positive or negative</a:t>
            </a:r>
          </a:p>
          <a:p>
            <a:pPr algn="just"/>
            <a:r>
              <a:rPr lang="en-US" dirty="0" smtClean="0"/>
              <a:t>To check you have not made any mistakes, </a:t>
            </a:r>
            <a:r>
              <a:rPr lang="en-US" b="1" dirty="0" smtClean="0"/>
              <a:t>read the whole text through </a:t>
            </a:r>
            <a:r>
              <a:rPr lang="en-US" dirty="0" smtClean="0"/>
              <a:t>from start to finish inserting your answers in the gaps</a:t>
            </a:r>
            <a:endParaRPr lang="ru-RU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1268760"/>
            <a:ext cx="8963894" cy="427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35280" cy="1143000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highlight>
                  <a:srgbClr val="FFFF00"/>
                </a:highlight>
              </a:rPr>
              <a:t>32-38 Multiple choice (7)</a:t>
            </a:r>
            <a:r>
              <a:rPr lang="ru-RU" dirty="0" smtClean="0">
                <a:solidFill>
                  <a:srgbClr val="000000"/>
                </a:solidFill>
                <a:ea typeface="Calibri"/>
              </a:rPr>
              <a:t/>
            </a:r>
            <a:br>
              <a:rPr lang="ru-RU" dirty="0" smtClean="0">
                <a:solidFill>
                  <a:srgbClr val="000000"/>
                </a:solidFill>
                <a:ea typeface="Calibri"/>
              </a:rPr>
            </a:br>
            <a:endParaRPr lang="ru-RU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453977" cy="5168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263" y="764704"/>
            <a:ext cx="762591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60393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Useful tips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Read the text through quickly from start to finish to get a general understanding of what it is about. Ignore the gaps</a:t>
            </a:r>
          </a:p>
          <a:p>
            <a:pPr algn="just"/>
            <a:r>
              <a:rPr lang="en-US" dirty="0" smtClean="0"/>
              <a:t>Carefully read the words before and after the gap</a:t>
            </a:r>
          </a:p>
          <a:p>
            <a:pPr algn="just"/>
            <a:r>
              <a:rPr lang="en-US" dirty="0" smtClean="0"/>
              <a:t>Ask yourself </a:t>
            </a:r>
            <a:r>
              <a:rPr lang="en-US" b="1" dirty="0" smtClean="0"/>
              <a:t>what is being tested</a:t>
            </a:r>
          </a:p>
          <a:p>
            <a:pPr algn="just"/>
            <a:r>
              <a:rPr lang="en-US" dirty="0" smtClean="0"/>
              <a:t>Try each of the answers in the gap in turn and choose the one you think best completes the sentence</a:t>
            </a:r>
          </a:p>
          <a:p>
            <a:pPr algn="just"/>
            <a:r>
              <a:rPr lang="en-US" dirty="0" smtClean="0"/>
              <a:t>To check you have not made any mistakes, </a:t>
            </a:r>
            <a:r>
              <a:rPr lang="en-US" b="1" dirty="0" smtClean="0"/>
              <a:t>read the whole text through </a:t>
            </a:r>
            <a:r>
              <a:rPr lang="en-US" dirty="0" smtClean="0"/>
              <a:t>from start to finish inserting your answers in the gaps</a:t>
            </a:r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79512" y="692696"/>
            <a:ext cx="8774260" cy="57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Вывод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ru-RU" sz="2800" dirty="0" smtClean="0"/>
              <a:t>Отработка грамматических навыков</a:t>
            </a:r>
          </a:p>
          <a:p>
            <a:pPr marL="514350" indent="-514350"/>
            <a:r>
              <a:rPr lang="ru-RU" sz="2800" dirty="0" err="1" smtClean="0"/>
              <a:t>Контекстуализация</a:t>
            </a:r>
            <a:endParaRPr lang="ru-RU" sz="2800" dirty="0" smtClean="0"/>
          </a:p>
          <a:p>
            <a:pPr marL="514350" indent="-514350"/>
            <a:r>
              <a:rPr lang="ru-RU" sz="2800" dirty="0" smtClean="0"/>
              <a:t>Выполнения задания на время. Автоматизация навыков</a:t>
            </a:r>
            <a:endParaRPr lang="en-US" sz="2800" dirty="0" smtClean="0"/>
          </a:p>
          <a:p>
            <a:pPr marL="514350" indent="-51435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5305" y="0"/>
            <a:ext cx="9629305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4806" r="5795"/>
          <a:stretch>
            <a:fillRect/>
          </a:stretch>
        </p:blipFill>
        <p:spPr bwMode="auto">
          <a:xfrm>
            <a:off x="683568" y="980728"/>
            <a:ext cx="787161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Дополнительные материалы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073" t="20155" r="33852" b="18946"/>
          <a:stretch/>
        </p:blipFill>
        <p:spPr>
          <a:xfrm>
            <a:off x="6372200" y="1837373"/>
            <a:ext cx="2592288" cy="3579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1837373"/>
            <a:ext cx="2724530" cy="3572374"/>
          </a:xfrm>
          <a:prstGeom prst="rect">
            <a:avLst/>
          </a:prstGeom>
        </p:spPr>
      </p:pic>
      <p:pic>
        <p:nvPicPr>
          <p:cNvPr id="3074" name="Picture 2" descr="700 Classroom Activities: D Seymour: 9781405017770: Amazon.com: Book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01429"/>
            <a:ext cx="2684831" cy="345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008" y="5085184"/>
            <a:ext cx="5830114" cy="14480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122" y="116632"/>
            <a:ext cx="2306560" cy="3024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44064"/>
            <a:ext cx="582504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39552" y="908720"/>
            <a:ext cx="7886700" cy="435133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800" dirty="0" smtClean="0"/>
              <a:t>“Why do we use language in the way we do? Why do we need grammar? To answer such questions, we have to think in terms of meaning and social function – the </a:t>
            </a:r>
            <a:r>
              <a:rPr lang="en-US" sz="2800" b="1" dirty="0" smtClean="0"/>
              <a:t>communicative purposes </a:t>
            </a:r>
            <a:r>
              <a:rPr lang="en-US" sz="2800" dirty="0" smtClean="0"/>
              <a:t>of language…” </a:t>
            </a:r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/>
              <a:t>Professor </a:t>
            </a:r>
            <a:r>
              <a:rPr lang="en-US" b="1" dirty="0" smtClean="0"/>
              <a:t>David Crystal</a:t>
            </a:r>
          </a:p>
          <a:p>
            <a:pPr algn="r">
              <a:spcBef>
                <a:spcPts val="0"/>
              </a:spcBef>
              <a:buNone/>
            </a:pPr>
            <a:r>
              <a:rPr lang="en-US" dirty="0" smtClean="0"/>
              <a:t>‘The calm before the storm </a:t>
            </a:r>
          </a:p>
          <a:p>
            <a:pPr algn="r">
              <a:spcBef>
                <a:spcPts val="0"/>
              </a:spcBef>
              <a:buNone/>
            </a:pPr>
            <a:r>
              <a:rPr lang="en-US" dirty="0" smtClean="0"/>
              <a:t>before the calm’</a:t>
            </a:r>
            <a:endParaRPr lang="ru-RU" dirty="0"/>
          </a:p>
        </p:txBody>
      </p:sp>
      <p:pic>
        <p:nvPicPr>
          <p:cNvPr id="2052" name="Picture 4" descr="Do We Need a &quot;Standard&quot; English? (With Professor David Crystal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67"/>
          <a:stretch/>
        </p:blipFill>
        <p:spPr bwMode="auto">
          <a:xfrm flipH="1">
            <a:off x="0" y="3501008"/>
            <a:ext cx="5079310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Типичные ошибки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Местоимения (</a:t>
            </a:r>
            <a:r>
              <a:rPr lang="en-US" sz="2800" dirty="0" smtClean="0"/>
              <a:t>subject/object/reflexive/possessive or possessive adjective)</a:t>
            </a:r>
            <a:endParaRPr lang="ru-RU" sz="2800" dirty="0" smtClean="0"/>
          </a:p>
          <a:p>
            <a:r>
              <a:rPr lang="ru-RU" sz="2800" dirty="0" smtClean="0"/>
              <a:t>Степени сравнения прилагательных и наречий</a:t>
            </a:r>
          </a:p>
          <a:p>
            <a:r>
              <a:rPr lang="ru-RU" sz="2800" dirty="0" smtClean="0"/>
              <a:t>Порядковые числительные </a:t>
            </a:r>
          </a:p>
          <a:p>
            <a:r>
              <a:rPr lang="ru-RU" sz="2800" dirty="0" smtClean="0"/>
              <a:t>Особые случаи образования множественного числа существительных</a:t>
            </a:r>
            <a:endParaRPr lang="en-US" sz="2800" dirty="0" smtClean="0"/>
          </a:p>
          <a:p>
            <a:r>
              <a:rPr lang="ru-RU" sz="2800" dirty="0" smtClean="0"/>
              <a:t>Видовременные формы глагола</a:t>
            </a:r>
          </a:p>
          <a:p>
            <a:r>
              <a:rPr lang="ru-RU" sz="2800" dirty="0" smtClean="0"/>
              <a:t>Залог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Причины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незнание формата (19-25: проверка грамматических навыков; 26-31: словообразование)</a:t>
            </a:r>
          </a:p>
          <a:p>
            <a:r>
              <a:rPr lang="ru-RU" sz="2800" dirty="0" smtClean="0"/>
              <a:t>непонимание структуры предложения и неумение понять, какая часть речи нужна в конкретном случае </a:t>
            </a:r>
          </a:p>
          <a:p>
            <a:r>
              <a:rPr lang="ru-RU" sz="2800" dirty="0" smtClean="0"/>
              <a:t>незнание орфографии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НЕУМЕНИЕ РАБОТАТЬ С КОНТЕКСТОМ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highlight>
                  <a:srgbClr val="FFFF00"/>
                </a:highlight>
                <a:ea typeface="Calibri"/>
              </a:rPr>
              <a:t>Как помочь учащимся?</a:t>
            </a:r>
            <a:endParaRPr lang="ru-RU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Шаги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978896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Диагностика по КИМ для выявления «области незнания» и составления индивидуального плана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Чек-лист по грамматическим темам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Закрепление пройденного материала в коммуникативных ситуациях*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32656"/>
            <a:ext cx="2462539" cy="342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348880"/>
            <a:ext cx="2483768" cy="358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435280" cy="1143000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highlight>
                  <a:srgbClr val="FFFF00"/>
                </a:highlight>
                <a:ea typeface="Calibri"/>
              </a:rPr>
              <a:t>19-25 Grammar transformation (7)</a:t>
            </a:r>
            <a:r>
              <a:rPr lang="ru-RU" dirty="0" smtClean="0">
                <a:solidFill>
                  <a:srgbClr val="000000"/>
                </a:solidFill>
                <a:ea typeface="Calibri"/>
              </a:rPr>
              <a:t/>
            </a:r>
            <a:br>
              <a:rPr lang="ru-RU" dirty="0" smtClean="0">
                <a:solidFill>
                  <a:srgbClr val="000000"/>
                </a:solidFill>
                <a:ea typeface="Calibri"/>
              </a:rPr>
            </a:br>
            <a:endParaRPr lang="ru-RU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11560" y="1556792"/>
            <a:ext cx="804055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547</Words>
  <Application>Microsoft Office PowerPoint</Application>
  <PresentationFormat>Экран (4:3)</PresentationFormat>
  <Paragraphs>57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Тема Office</vt:lpstr>
      <vt:lpstr>Стратегии подготовки учащихся к выполнению заданий раздела ЕГЭ «Грамматика и лексика»</vt:lpstr>
      <vt:lpstr>Какие разделы экзамена вызывают наибольшие затруднения у учащихся? </vt:lpstr>
      <vt:lpstr>Презентация PowerPoint</vt:lpstr>
      <vt:lpstr>Презентация PowerPoint</vt:lpstr>
      <vt:lpstr>Типичные ошибки</vt:lpstr>
      <vt:lpstr>Причины</vt:lpstr>
      <vt:lpstr>Как помочь учащимся?</vt:lpstr>
      <vt:lpstr>Шаги</vt:lpstr>
      <vt:lpstr>19-25 Grammar transformation (7)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Useful tips</vt:lpstr>
      <vt:lpstr>If the key word is …</vt:lpstr>
      <vt:lpstr>Презентация PowerPoint</vt:lpstr>
      <vt:lpstr>26-31 Word formation (6) </vt:lpstr>
      <vt:lpstr>Презентация PowerPoint</vt:lpstr>
      <vt:lpstr>Презентация PowerPoint</vt:lpstr>
      <vt:lpstr>Useful tips</vt:lpstr>
      <vt:lpstr>Презентация PowerPoint</vt:lpstr>
      <vt:lpstr>32-38 Multiple choice (7) </vt:lpstr>
      <vt:lpstr>Презентация PowerPoint</vt:lpstr>
      <vt:lpstr>Презентация PowerPoint</vt:lpstr>
      <vt:lpstr>Useful tips</vt:lpstr>
      <vt:lpstr>Презентация PowerPoint</vt:lpstr>
      <vt:lpstr>Вывод</vt:lpstr>
      <vt:lpstr>Презентация PowerPoint</vt:lpstr>
      <vt:lpstr>Дополнительные материалы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Стратегии подготовки учащихся к выполнению заданий раздела ЕГЭ «Грамматика и лексика»</dc:title>
  <dc:creator>E.N.Lisitsa</dc:creator>
  <cp:lastModifiedBy>Елена</cp:lastModifiedBy>
  <cp:revision>53</cp:revision>
  <dcterms:created xsi:type="dcterms:W3CDTF">2020-11-05T08:43:32Z</dcterms:created>
  <dcterms:modified xsi:type="dcterms:W3CDTF">2020-11-06T11:27:56Z</dcterms:modified>
</cp:coreProperties>
</file>