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0066"/>
    <a:srgbClr val="FF99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5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540544" y="776288"/>
            <a:ext cx="8062912"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371600" y="6012656"/>
            <a:ext cx="5791200" cy="365125"/>
          </a:xfrm>
        </p:spPr>
        <p:txBody>
          <a:bodyPr tIns="0" bIns="0" anchor="t"/>
          <a:lstStyle>
            <a:lvl1pPr algn="r">
              <a:defRPr sz="1000"/>
            </a:lvl1pPr>
          </a:lstStyle>
          <a:p>
            <a:fld id="{34AFAFA4-435D-4ECE-8D2A-9FCB64BA9D72}" type="datetimeFigureOut">
              <a:rPr lang="ru-RU" smtClean="0"/>
              <a:t>28.10.2009</a:t>
            </a:fld>
            <a:endParaRPr lang="ru-RU"/>
          </a:p>
        </p:txBody>
      </p:sp>
      <p:sp>
        <p:nvSpPr>
          <p:cNvPr id="17" name="Нижний колонтитул 16"/>
          <p:cNvSpPr>
            <a:spLocks noGrp="1"/>
          </p:cNvSpPr>
          <p:nvPr>
            <p:ph type="ftr" sz="quarter" idx="11"/>
          </p:nvPr>
        </p:nvSpPr>
        <p:spPr>
          <a:xfrm>
            <a:off x="1371600" y="5650704"/>
            <a:ext cx="5791200" cy="365125"/>
          </a:xfrm>
        </p:spPr>
        <p:txBody>
          <a:bodyPr tIns="0" bIns="0" anchor="b"/>
          <a:lstStyle>
            <a:lvl1pPr algn="r">
              <a:defRPr sz="1100"/>
            </a:lvl1pPr>
          </a:lstStyle>
          <a:p>
            <a:endParaRPr lang="ru-RU"/>
          </a:p>
        </p:txBody>
      </p:sp>
      <p:sp>
        <p:nvSpPr>
          <p:cNvPr id="29" name="Номер слайда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E43220BA-0E3D-4030-8D45-FF24BB8D478A}"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4AFAFA4-435D-4ECE-8D2A-9FCB64BA9D72}" type="datetimeFigureOut">
              <a:rPr lang="ru-RU" smtClean="0"/>
              <a:t>28.10.2009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43220BA-0E3D-4030-8D45-FF24BB8D478A}"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381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81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4AFAFA4-435D-4ECE-8D2A-9FCB64BA9D72}" type="datetimeFigureOut">
              <a:rPr lang="ru-RU" smtClean="0"/>
              <a:t>28.10.2009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43220BA-0E3D-4030-8D45-FF24BB8D478A}"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7494"/>
            <a:ext cx="82296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457200" y="1882808"/>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791456" y="6480048"/>
            <a:ext cx="2133600" cy="301752"/>
          </a:xfrm>
        </p:spPr>
        <p:txBody>
          <a:bodyPr/>
          <a:lstStyle/>
          <a:p>
            <a:fld id="{34AFAFA4-435D-4ECE-8D2A-9FCB64BA9D72}" type="datetimeFigureOut">
              <a:rPr lang="ru-RU" smtClean="0"/>
              <a:t>28.10.2009</a:t>
            </a:fld>
            <a:endParaRPr lang="ru-RU"/>
          </a:p>
        </p:txBody>
      </p:sp>
      <p:sp>
        <p:nvSpPr>
          <p:cNvPr id="5" name="Нижний колонтитул 4"/>
          <p:cNvSpPr>
            <a:spLocks noGrp="1"/>
          </p:cNvSpPr>
          <p:nvPr>
            <p:ph type="ftr" sz="quarter" idx="11"/>
          </p:nvPr>
        </p:nvSpPr>
        <p:spPr>
          <a:xfrm>
            <a:off x="457200" y="6480969"/>
            <a:ext cx="4260056" cy="300831"/>
          </a:xfrm>
        </p:spPr>
        <p:txBody>
          <a:bodyPr/>
          <a:lstStyle/>
          <a:p>
            <a:endParaRPr lang="ru-RU"/>
          </a:p>
        </p:txBody>
      </p:sp>
      <p:sp>
        <p:nvSpPr>
          <p:cNvPr id="6" name="Номер слайда 5"/>
          <p:cNvSpPr>
            <a:spLocks noGrp="1"/>
          </p:cNvSpPr>
          <p:nvPr>
            <p:ph type="sldNum" sz="quarter" idx="12"/>
          </p:nvPr>
        </p:nvSpPr>
        <p:spPr/>
        <p:txBody>
          <a:bodyPr/>
          <a:lstStyle/>
          <a:p>
            <a:fld id="{E43220BA-0E3D-4030-8D45-FF24BB8D478A}"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Равнобедренный треугольник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Дата 3"/>
          <p:cNvSpPr>
            <a:spLocks noGrp="1"/>
          </p:cNvSpPr>
          <p:nvPr>
            <p:ph type="dt" sz="half" idx="10"/>
          </p:nvPr>
        </p:nvSpPr>
        <p:spPr>
          <a:xfrm>
            <a:off x="6955632" y="6477000"/>
            <a:ext cx="2133600" cy="304800"/>
          </a:xfrm>
        </p:spPr>
        <p:txBody>
          <a:bodyPr/>
          <a:lstStyle/>
          <a:p>
            <a:fld id="{34AFAFA4-435D-4ECE-8D2A-9FCB64BA9D72}" type="datetimeFigureOut">
              <a:rPr lang="ru-RU" smtClean="0"/>
              <a:t>28.10.2009</a:t>
            </a:fld>
            <a:endParaRPr lang="ru-RU"/>
          </a:p>
        </p:txBody>
      </p:sp>
      <p:sp>
        <p:nvSpPr>
          <p:cNvPr id="5" name="Нижний колонтитул 4"/>
          <p:cNvSpPr>
            <a:spLocks noGrp="1"/>
          </p:cNvSpPr>
          <p:nvPr>
            <p:ph type="ftr" sz="quarter" idx="11"/>
          </p:nvPr>
        </p:nvSpPr>
        <p:spPr>
          <a:xfrm>
            <a:off x="2619376" y="6480969"/>
            <a:ext cx="4260056" cy="300831"/>
          </a:xfrm>
        </p:spPr>
        <p:txBody>
          <a:bodyPr/>
          <a:lstStyle/>
          <a:p>
            <a:endParaRPr lang="ru-RU"/>
          </a:p>
        </p:txBody>
      </p:sp>
      <p:sp>
        <p:nvSpPr>
          <p:cNvPr id="6" name="Номер слайда 5"/>
          <p:cNvSpPr>
            <a:spLocks noGrp="1"/>
          </p:cNvSpPr>
          <p:nvPr>
            <p:ph type="sldNum" sz="quarter" idx="12"/>
          </p:nvPr>
        </p:nvSpPr>
        <p:spPr>
          <a:xfrm>
            <a:off x="8451056" y="809624"/>
            <a:ext cx="502920" cy="300831"/>
          </a:xfrm>
        </p:spPr>
        <p:txBody>
          <a:bodyPr/>
          <a:lstStyle/>
          <a:p>
            <a:fld id="{E43220BA-0E3D-4030-8D45-FF24BB8D478A}" type="slidenum">
              <a:rPr lang="ru-RU" smtClean="0"/>
              <a:t>‹#›</a:t>
            </a:fld>
            <a:endParaRPr lang="ru-RU"/>
          </a:p>
        </p:txBody>
      </p:sp>
      <p:cxnSp>
        <p:nvCxnSpPr>
          <p:cNvPr id="11" name="Прямая соединительная линия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4791456" y="6480969"/>
            <a:ext cx="2133600" cy="301752"/>
          </a:xfrm>
        </p:spPr>
        <p:txBody>
          <a:bodyPr/>
          <a:lstStyle/>
          <a:p>
            <a:fld id="{34AFAFA4-435D-4ECE-8D2A-9FCB64BA9D72}" type="datetimeFigureOut">
              <a:rPr lang="ru-RU" smtClean="0"/>
              <a:t>28.10.2009</a:t>
            </a:fld>
            <a:endParaRPr lang="ru-RU"/>
          </a:p>
        </p:txBody>
      </p:sp>
      <p:sp>
        <p:nvSpPr>
          <p:cNvPr id="6" name="Нижний колонтитул 5"/>
          <p:cNvSpPr>
            <a:spLocks noGrp="1"/>
          </p:cNvSpPr>
          <p:nvPr>
            <p:ph type="ftr" sz="quarter" idx="11"/>
          </p:nvPr>
        </p:nvSpPr>
        <p:spPr>
          <a:xfrm>
            <a:off x="457200" y="6480969"/>
            <a:ext cx="4260056" cy="301752"/>
          </a:xfrm>
        </p:spPr>
        <p:txBody>
          <a:bodyPr/>
          <a:lstStyle/>
          <a:p>
            <a:endParaRPr lang="ru-RU"/>
          </a:p>
        </p:txBody>
      </p:sp>
      <p:sp>
        <p:nvSpPr>
          <p:cNvPr id="7" name="Номер слайда 6"/>
          <p:cNvSpPr>
            <a:spLocks noGrp="1"/>
          </p:cNvSpPr>
          <p:nvPr>
            <p:ph type="sldNum" sz="quarter" idx="12"/>
          </p:nvPr>
        </p:nvSpPr>
        <p:spPr>
          <a:xfrm>
            <a:off x="7589520" y="6480969"/>
            <a:ext cx="502920" cy="301752"/>
          </a:xfrm>
        </p:spPr>
        <p:txBody>
          <a:bodyPr/>
          <a:lstStyle/>
          <a:p>
            <a:fld id="{E43220BA-0E3D-4030-8D45-FF24BB8D478A}"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4791456" y="6480969"/>
            <a:ext cx="2130552" cy="301752"/>
          </a:xfrm>
        </p:spPr>
        <p:txBody>
          <a:bodyPr/>
          <a:lstStyle/>
          <a:p>
            <a:fld id="{34AFAFA4-435D-4ECE-8D2A-9FCB64BA9D72}" type="datetimeFigureOut">
              <a:rPr lang="ru-RU" smtClean="0"/>
              <a:t>28.10.2009</a:t>
            </a:fld>
            <a:endParaRPr lang="ru-RU"/>
          </a:p>
        </p:txBody>
      </p:sp>
      <p:sp>
        <p:nvSpPr>
          <p:cNvPr id="8" name="Нижний колонтитул 7"/>
          <p:cNvSpPr>
            <a:spLocks noGrp="1"/>
          </p:cNvSpPr>
          <p:nvPr>
            <p:ph type="ftr" sz="quarter" idx="11"/>
          </p:nvPr>
        </p:nvSpPr>
        <p:spPr>
          <a:xfrm>
            <a:off x="457200" y="6480969"/>
            <a:ext cx="4261104" cy="301752"/>
          </a:xfrm>
        </p:spPr>
        <p:txBody>
          <a:bodyPr/>
          <a:lstStyle/>
          <a:p>
            <a:endParaRPr lang="ru-RU"/>
          </a:p>
        </p:txBody>
      </p:sp>
      <p:sp>
        <p:nvSpPr>
          <p:cNvPr id="9" name="Номер слайда 8"/>
          <p:cNvSpPr>
            <a:spLocks noGrp="1"/>
          </p:cNvSpPr>
          <p:nvPr>
            <p:ph type="sldNum" sz="quarter" idx="12"/>
          </p:nvPr>
        </p:nvSpPr>
        <p:spPr>
          <a:xfrm>
            <a:off x="7589520" y="6483096"/>
            <a:ext cx="502920" cy="301752"/>
          </a:xfrm>
        </p:spPr>
        <p:txBody>
          <a:bodyPr/>
          <a:lstStyle>
            <a:lvl1pPr algn="ctr">
              <a:defRPr/>
            </a:lvl1pPr>
          </a:lstStyle>
          <a:p>
            <a:fld id="{E43220BA-0E3D-4030-8D45-FF24BB8D478A}"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34AFAFA4-435D-4ECE-8D2A-9FCB64BA9D72}" type="datetimeFigureOut">
              <a:rPr lang="ru-RU" smtClean="0"/>
              <a:t>28.10.2009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43220BA-0E3D-4030-8D45-FF24BB8D478A}"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791456" y="6480969"/>
            <a:ext cx="2133600" cy="301752"/>
          </a:xfrm>
        </p:spPr>
        <p:txBody>
          <a:bodyPr/>
          <a:lstStyle/>
          <a:p>
            <a:fld id="{34AFAFA4-435D-4ECE-8D2A-9FCB64BA9D72}" type="datetimeFigureOut">
              <a:rPr lang="ru-RU" smtClean="0"/>
              <a:t>28.10.2009</a:t>
            </a:fld>
            <a:endParaRPr lang="ru-RU"/>
          </a:p>
        </p:txBody>
      </p:sp>
      <p:sp>
        <p:nvSpPr>
          <p:cNvPr id="3" name="Нижний колонтитул 2"/>
          <p:cNvSpPr>
            <a:spLocks noGrp="1"/>
          </p:cNvSpPr>
          <p:nvPr>
            <p:ph type="ftr" sz="quarter" idx="11"/>
          </p:nvPr>
        </p:nvSpPr>
        <p:spPr>
          <a:xfrm>
            <a:off x="457200" y="6481890"/>
            <a:ext cx="4260056" cy="300831"/>
          </a:xfrm>
        </p:spPr>
        <p:txBody>
          <a:bodyPr/>
          <a:lstStyle/>
          <a:p>
            <a:endParaRPr lang="ru-RU"/>
          </a:p>
        </p:txBody>
      </p:sp>
      <p:sp>
        <p:nvSpPr>
          <p:cNvPr id="4" name="Номер слайда 3"/>
          <p:cNvSpPr>
            <a:spLocks noGrp="1"/>
          </p:cNvSpPr>
          <p:nvPr>
            <p:ph type="sldNum" sz="quarter" idx="12"/>
          </p:nvPr>
        </p:nvSpPr>
        <p:spPr>
          <a:xfrm>
            <a:off x="7589520" y="6480969"/>
            <a:ext cx="502920" cy="301752"/>
          </a:xfrm>
        </p:spPr>
        <p:txBody>
          <a:bodyPr/>
          <a:lstStyle/>
          <a:p>
            <a:fld id="{E43220BA-0E3D-4030-8D45-FF24BB8D478A}"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278976" y="6556248"/>
            <a:ext cx="2133600" cy="301752"/>
          </a:xfrm>
        </p:spPr>
        <p:txBody>
          <a:bodyPr/>
          <a:lstStyle>
            <a:lvl1pPr>
              <a:defRPr sz="900"/>
            </a:lvl1pPr>
          </a:lstStyle>
          <a:p>
            <a:fld id="{34AFAFA4-435D-4ECE-8D2A-9FCB64BA9D72}" type="datetimeFigureOut">
              <a:rPr lang="ru-RU" smtClean="0"/>
              <a:t>28.10.2009</a:t>
            </a:fld>
            <a:endParaRPr lang="ru-RU"/>
          </a:p>
        </p:txBody>
      </p:sp>
      <p:sp>
        <p:nvSpPr>
          <p:cNvPr id="6" name="Нижний колонтитул 5"/>
          <p:cNvSpPr>
            <a:spLocks noGrp="1"/>
          </p:cNvSpPr>
          <p:nvPr>
            <p:ph type="ftr" sz="quarter" idx="11"/>
          </p:nvPr>
        </p:nvSpPr>
        <p:spPr>
          <a:xfrm>
            <a:off x="1135856" y="6556248"/>
            <a:ext cx="5143120"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410576" y="6556248"/>
            <a:ext cx="502920" cy="301752"/>
          </a:xfrm>
        </p:spPr>
        <p:txBody>
          <a:bodyPr/>
          <a:lstStyle>
            <a:lvl1pPr>
              <a:defRPr sz="900"/>
            </a:lvl1pPr>
          </a:lstStyle>
          <a:p>
            <a:fld id="{E43220BA-0E3D-4030-8D45-FF24BB8D478A}"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6108192" y="6556248"/>
            <a:ext cx="2103120" cy="301752"/>
          </a:xfrm>
        </p:spPr>
        <p:txBody>
          <a:bodyPr/>
          <a:lstStyle>
            <a:lvl1pPr>
              <a:defRPr sz="900"/>
            </a:lvl1pPr>
          </a:lstStyle>
          <a:p>
            <a:fld id="{34AFAFA4-435D-4ECE-8D2A-9FCB64BA9D72}" type="datetimeFigureOut">
              <a:rPr lang="ru-RU" smtClean="0"/>
              <a:t>28.10.2009</a:t>
            </a:fld>
            <a:endParaRPr lang="ru-RU"/>
          </a:p>
        </p:txBody>
      </p:sp>
      <p:sp>
        <p:nvSpPr>
          <p:cNvPr id="6" name="Нижний колонтитул 5"/>
          <p:cNvSpPr>
            <a:spLocks noGrp="1"/>
          </p:cNvSpPr>
          <p:nvPr>
            <p:ph type="ftr" sz="quarter" idx="11"/>
          </p:nvPr>
        </p:nvSpPr>
        <p:spPr>
          <a:xfrm>
            <a:off x="1170432" y="6557169"/>
            <a:ext cx="4948072"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8217192" y="6556248"/>
            <a:ext cx="365760" cy="301752"/>
          </a:xfrm>
        </p:spPr>
        <p:txBody>
          <a:bodyPr/>
          <a:lstStyle>
            <a:lvl1pPr algn="ctr">
              <a:defRPr sz="900"/>
            </a:lvl1pPr>
          </a:lstStyle>
          <a:p>
            <a:fld id="{E43220BA-0E3D-4030-8D45-FF24BB8D478A}"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Прямая соединительная линия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457200" y="267494"/>
            <a:ext cx="82296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34AFAFA4-435D-4ECE-8D2A-9FCB64BA9D72}" type="datetimeFigureOut">
              <a:rPr lang="ru-RU" smtClean="0"/>
              <a:t>28.10.2009</a:t>
            </a:fld>
            <a:endParaRPr lang="ru-RU"/>
          </a:p>
        </p:txBody>
      </p:sp>
      <p:sp>
        <p:nvSpPr>
          <p:cNvPr id="3" name="Нижний колонтитул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ru-RU"/>
          </a:p>
        </p:txBody>
      </p:sp>
      <p:sp>
        <p:nvSpPr>
          <p:cNvPr id="23" name="Номер слайда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E43220BA-0E3D-4030-8D45-FF24BB8D478A}"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71472" y="2143116"/>
            <a:ext cx="8062912" cy="1714512"/>
          </a:xfrm>
        </p:spPr>
        <p:txBody>
          <a:bodyPr>
            <a:noAutofit/>
          </a:bodyPr>
          <a:lstStyle/>
          <a:p>
            <a:pPr algn="ctr"/>
            <a:r>
              <a:rPr lang="en-US" sz="8000" b="1" dirty="0" smtClean="0">
                <a:solidFill>
                  <a:srgbClr val="FF0000"/>
                </a:solidFill>
                <a:latin typeface="Monotype Corsiva" pitchFamily="66" charset="0"/>
              </a:rPr>
              <a:t>Fact File – </a:t>
            </a:r>
            <a:br>
              <a:rPr lang="en-US" sz="8000" b="1" dirty="0" smtClean="0">
                <a:solidFill>
                  <a:srgbClr val="FF0000"/>
                </a:solidFill>
                <a:latin typeface="Monotype Corsiva" pitchFamily="66" charset="0"/>
              </a:rPr>
            </a:br>
            <a:r>
              <a:rPr lang="en-US" sz="8800" b="1" dirty="0" smtClean="0">
                <a:solidFill>
                  <a:srgbClr val="FF0000"/>
                </a:solidFill>
                <a:latin typeface="Monotype Corsiva" pitchFamily="66" charset="0"/>
              </a:rPr>
              <a:t>A School Day </a:t>
            </a:r>
            <a:endParaRPr lang="ru-RU" sz="8800" b="1" dirty="0">
              <a:solidFill>
                <a:srgbClr val="FF0000"/>
              </a:solidFill>
              <a:latin typeface="Monotype Corsiva" pitchFamily="66"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8000" b="1" dirty="0" smtClean="0">
                <a:solidFill>
                  <a:srgbClr val="FF0000"/>
                </a:solidFill>
                <a:latin typeface="Monotype Corsiva" pitchFamily="66" charset="0"/>
              </a:rPr>
              <a:t>Timetable:</a:t>
            </a:r>
            <a:endParaRPr lang="ru-RU" sz="8000" b="1" dirty="0">
              <a:solidFill>
                <a:srgbClr val="FF0000"/>
              </a:solidFill>
              <a:latin typeface="Monotype Corsiva" pitchFamily="66" charset="0"/>
            </a:endParaRPr>
          </a:p>
        </p:txBody>
      </p:sp>
      <p:sp>
        <p:nvSpPr>
          <p:cNvPr id="14" name="Содержимое 13"/>
          <p:cNvSpPr>
            <a:spLocks noGrp="1"/>
          </p:cNvSpPr>
          <p:nvPr>
            <p:ph idx="1"/>
          </p:nvPr>
        </p:nvSpPr>
        <p:spPr>
          <a:xfrm>
            <a:off x="457200" y="1882808"/>
            <a:ext cx="8229600" cy="2974952"/>
          </a:xfrm>
        </p:spPr>
        <p:txBody>
          <a:bodyPr>
            <a:normAutofit/>
          </a:bodyPr>
          <a:lstStyle/>
          <a:p>
            <a:r>
              <a:rPr lang="en-US" sz="4000" dirty="0" smtClean="0">
                <a:latin typeface="Comic Sans MS" pitchFamily="66" charset="0"/>
              </a:rPr>
              <a:t>Each school day is divided into periods of 40-50 min., time for various lessons with 10-20 min., breaks between them</a:t>
            </a:r>
            <a:r>
              <a:rPr lang="en-US" sz="3600" dirty="0" smtClean="0">
                <a:latin typeface="Comic Sans MS" pitchFamily="66" charset="0"/>
              </a:rPr>
              <a:t>. </a:t>
            </a:r>
            <a:endParaRPr lang="ru-RU" sz="3600" dirty="0">
              <a:latin typeface="Comic Sans MS" pitchFamily="66" charset="0"/>
            </a:endParaRPr>
          </a:p>
        </p:txBody>
      </p:sp>
      <p:pic>
        <p:nvPicPr>
          <p:cNvPr id="17" name="Picture 10" descr="D:\Александра\Мои документы\Мои рисунки\укнкунку.jpg"/>
          <p:cNvPicPr>
            <a:picLocks noChangeAspect="1" noChangeArrowheads="1"/>
          </p:cNvPicPr>
          <p:nvPr/>
        </p:nvPicPr>
        <p:blipFill>
          <a:blip r:embed="rId2"/>
          <a:srcRect/>
          <a:stretch>
            <a:fillRect/>
          </a:stretch>
        </p:blipFill>
        <p:spPr bwMode="auto">
          <a:xfrm>
            <a:off x="6643702" y="4500570"/>
            <a:ext cx="1785950" cy="2133964"/>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6000" b="1" dirty="0" smtClean="0">
                <a:solidFill>
                  <a:srgbClr val="FF0000"/>
                </a:solidFill>
                <a:latin typeface="Monotype Corsiva" pitchFamily="66" charset="0"/>
              </a:rPr>
              <a:t>Extra-curricular activities: </a:t>
            </a:r>
            <a:endParaRPr lang="ru-RU" sz="6000" b="1" dirty="0">
              <a:solidFill>
                <a:srgbClr val="FF0000"/>
              </a:solidFill>
              <a:latin typeface="Monotype Corsiva" pitchFamily="66" charset="0"/>
            </a:endParaRPr>
          </a:p>
        </p:txBody>
      </p:sp>
      <p:sp>
        <p:nvSpPr>
          <p:cNvPr id="3" name="Содержимое 2"/>
          <p:cNvSpPr>
            <a:spLocks noGrp="1"/>
          </p:cNvSpPr>
          <p:nvPr>
            <p:ph idx="1"/>
          </p:nvPr>
        </p:nvSpPr>
        <p:spPr/>
        <p:txBody>
          <a:bodyPr>
            <a:normAutofit/>
          </a:bodyPr>
          <a:lstStyle/>
          <a:p>
            <a:r>
              <a:rPr lang="en-US" sz="3200" dirty="0" smtClean="0">
                <a:latin typeface="Comic Sans MS" pitchFamily="66" charset="0"/>
              </a:rPr>
              <a:t>Each school or six-form college has its School or College Council. It helps to plan the policy for the whole school. It organizes the social and cultural life at the school. Extra-curricular activities</a:t>
            </a:r>
            <a:r>
              <a:rPr lang="en-US" sz="3200" dirty="0" smtClean="0">
                <a:latin typeface="Comic Sans MS" pitchFamily="66" charset="0"/>
              </a:rPr>
              <a:t> </a:t>
            </a:r>
            <a:r>
              <a:rPr lang="en-US" sz="3200" dirty="0" smtClean="0">
                <a:latin typeface="Comic Sans MS" pitchFamily="66" charset="0"/>
              </a:rPr>
              <a:t>include various outings, visits to places of interest and  dances. Some students help in local hospitals, homes for the elderly people. </a:t>
            </a:r>
            <a:endParaRPr lang="ru-RU" sz="3200" dirty="0">
              <a:latin typeface="Comic Sans MS" pitchFamily="66"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7200" b="1" dirty="0" smtClean="0">
                <a:solidFill>
                  <a:srgbClr val="FF0000"/>
                </a:solidFill>
                <a:latin typeface="Monotype Corsiva" pitchFamily="66" charset="0"/>
              </a:rPr>
              <a:t>Youth Organizations:</a:t>
            </a:r>
            <a:endParaRPr lang="ru-RU" sz="7200" b="1" dirty="0">
              <a:solidFill>
                <a:srgbClr val="FF0000"/>
              </a:solidFill>
              <a:latin typeface="Monotype Corsiva" pitchFamily="66" charset="0"/>
            </a:endParaRPr>
          </a:p>
        </p:txBody>
      </p:sp>
      <p:sp>
        <p:nvSpPr>
          <p:cNvPr id="3" name="Содержимое 2"/>
          <p:cNvSpPr>
            <a:spLocks noGrp="1"/>
          </p:cNvSpPr>
          <p:nvPr>
            <p:ph idx="1"/>
          </p:nvPr>
        </p:nvSpPr>
        <p:spPr/>
        <p:txBody>
          <a:bodyPr>
            <a:normAutofit/>
          </a:bodyPr>
          <a:lstStyle/>
          <a:p>
            <a:r>
              <a:rPr lang="en-US" sz="3200" dirty="0" smtClean="0">
                <a:latin typeface="Comic Sans MS" pitchFamily="66" charset="0"/>
              </a:rPr>
              <a:t>There are  many national youth organizations in Britain.  The largest organizations are the Scout and Girl Guides Associations. The first helps a Scout (a boy from 8 to 18) to develop into a good man and a useful citizen. The second  is planned to develop intelligence and practical skills including cookery, </a:t>
            </a:r>
            <a:r>
              <a:rPr lang="en-US" sz="3200" dirty="0" err="1" smtClean="0">
                <a:latin typeface="Comic Sans MS" pitchFamily="66" charset="0"/>
              </a:rPr>
              <a:t>needwork</a:t>
            </a:r>
            <a:r>
              <a:rPr lang="en-US" sz="3200" dirty="0" smtClean="0">
                <a:latin typeface="Comic Sans MS" pitchFamily="66" charset="0"/>
              </a:rPr>
              <a:t>, and childcare.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8000" b="1" dirty="0" smtClean="0">
                <a:solidFill>
                  <a:srgbClr val="FF0000"/>
                </a:solidFill>
                <a:latin typeface="Monotype Corsiva" pitchFamily="66" charset="0"/>
              </a:rPr>
              <a:t>Terms:</a:t>
            </a:r>
            <a:endParaRPr lang="ru-RU" sz="8000" b="1" dirty="0">
              <a:solidFill>
                <a:srgbClr val="FF0000"/>
              </a:solidFill>
              <a:latin typeface="Monotype Corsiva" pitchFamily="66" charset="0"/>
            </a:endParaRPr>
          </a:p>
        </p:txBody>
      </p:sp>
      <p:sp>
        <p:nvSpPr>
          <p:cNvPr id="3" name="Содержимое 2"/>
          <p:cNvSpPr>
            <a:spLocks noGrp="1"/>
          </p:cNvSpPr>
          <p:nvPr>
            <p:ph idx="1"/>
          </p:nvPr>
        </p:nvSpPr>
        <p:spPr/>
        <p:txBody>
          <a:bodyPr>
            <a:normAutofit/>
          </a:bodyPr>
          <a:lstStyle/>
          <a:p>
            <a:r>
              <a:rPr lang="en-US" sz="4000" dirty="0" smtClean="0">
                <a:latin typeface="Comic Sans MS" pitchFamily="66" charset="0"/>
              </a:rPr>
              <a:t>There are normally three school terms in Britain: Autumn, Spring and Summer. The Autumn terms stars on the first Tuesday morning in September.</a:t>
            </a:r>
            <a:endParaRPr lang="ru-RU" sz="4000" dirty="0">
              <a:latin typeface="Comic Sans MS" pitchFamily="66" charset="0"/>
            </a:endParaRPr>
          </a:p>
        </p:txBody>
      </p:sp>
      <p:pic>
        <p:nvPicPr>
          <p:cNvPr id="2052" name="Picture 4" descr="D:\Александра\Мои документы\Мои рисунки\ппп.jpg"/>
          <p:cNvPicPr>
            <a:picLocks noChangeAspect="1" noChangeArrowheads="1"/>
          </p:cNvPicPr>
          <p:nvPr/>
        </p:nvPicPr>
        <p:blipFill>
          <a:blip r:embed="rId2"/>
          <a:srcRect/>
          <a:stretch>
            <a:fillRect/>
          </a:stretch>
        </p:blipFill>
        <p:spPr bwMode="auto">
          <a:xfrm>
            <a:off x="6715140" y="5000636"/>
            <a:ext cx="1714512" cy="1571636"/>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8000" b="1" dirty="0" smtClean="0">
                <a:solidFill>
                  <a:srgbClr val="FF0000"/>
                </a:solidFill>
                <a:latin typeface="Monotype Corsiva" pitchFamily="66" charset="0"/>
              </a:rPr>
              <a:t>Half-term: </a:t>
            </a:r>
            <a:endParaRPr lang="ru-RU" sz="8000" b="1" dirty="0">
              <a:solidFill>
                <a:srgbClr val="FF0000"/>
              </a:solidFill>
              <a:latin typeface="Monotype Corsiva" pitchFamily="66" charset="0"/>
            </a:endParaRPr>
          </a:p>
        </p:txBody>
      </p:sp>
      <p:sp>
        <p:nvSpPr>
          <p:cNvPr id="3" name="Содержимое 2"/>
          <p:cNvSpPr>
            <a:spLocks noGrp="1"/>
          </p:cNvSpPr>
          <p:nvPr>
            <p:ph idx="1"/>
          </p:nvPr>
        </p:nvSpPr>
        <p:spPr/>
        <p:txBody>
          <a:bodyPr>
            <a:normAutofit/>
          </a:bodyPr>
          <a:lstStyle/>
          <a:p>
            <a:r>
              <a:rPr lang="en-US" sz="4000" dirty="0" smtClean="0">
                <a:latin typeface="Comic Sans MS" pitchFamily="66" charset="0"/>
              </a:rPr>
              <a:t>The schools usually have five days’ holiday halfway through each term. Sometimes schools take their pupils on trips at half-term, skiing in February or a French exchange visit.</a:t>
            </a:r>
            <a:endParaRPr lang="ru-RU" sz="4000" dirty="0">
              <a:latin typeface="Comic Sans MS" pitchFamily="66" charset="0"/>
            </a:endParaRPr>
          </a:p>
        </p:txBody>
      </p:sp>
      <p:pic>
        <p:nvPicPr>
          <p:cNvPr id="4" name="Picture 2" descr="D:\Александра\Мои документы\Мои рисунки\гнн.jpg"/>
          <p:cNvPicPr>
            <a:picLocks noChangeAspect="1" noChangeArrowheads="1"/>
          </p:cNvPicPr>
          <p:nvPr/>
        </p:nvPicPr>
        <p:blipFill>
          <a:blip r:embed="rId2"/>
          <a:srcRect/>
          <a:stretch>
            <a:fillRect/>
          </a:stretch>
        </p:blipFill>
        <p:spPr bwMode="auto">
          <a:xfrm>
            <a:off x="6929454" y="5214950"/>
            <a:ext cx="1663700" cy="13716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8000" b="1" dirty="0" smtClean="0">
                <a:solidFill>
                  <a:srgbClr val="FF0000"/>
                </a:solidFill>
                <a:latin typeface="Monotype Corsiva" pitchFamily="66" charset="0"/>
              </a:rPr>
              <a:t>Holidays: </a:t>
            </a:r>
            <a:endParaRPr lang="ru-RU" sz="8000" b="1" dirty="0">
              <a:solidFill>
                <a:srgbClr val="FF0000"/>
              </a:solidFill>
              <a:latin typeface="Monotype Corsiva" pitchFamily="66" charset="0"/>
            </a:endParaRPr>
          </a:p>
        </p:txBody>
      </p:sp>
      <p:sp>
        <p:nvSpPr>
          <p:cNvPr id="3" name="Содержимое 2"/>
          <p:cNvSpPr>
            <a:spLocks noGrp="1"/>
          </p:cNvSpPr>
          <p:nvPr>
            <p:ph idx="1"/>
          </p:nvPr>
        </p:nvSpPr>
        <p:spPr>
          <a:xfrm>
            <a:off x="500034" y="1785926"/>
            <a:ext cx="8229600" cy="4143404"/>
          </a:xfrm>
        </p:spPr>
        <p:txBody>
          <a:bodyPr>
            <a:normAutofit lnSpcReduction="10000"/>
          </a:bodyPr>
          <a:lstStyle/>
          <a:p>
            <a:r>
              <a:rPr lang="en-US" sz="4000" dirty="0" smtClean="0">
                <a:latin typeface="Comic Sans MS" pitchFamily="66" charset="0"/>
              </a:rPr>
              <a:t>This  can vary from region to region. The schools  usually have ten days at Christmas, ten days at Easter and six weeks in the summer from the end of July to the beginning of September.</a:t>
            </a:r>
            <a:endParaRPr lang="ru-RU" sz="4000" dirty="0">
              <a:latin typeface="Comic Sans MS" pitchFamily="66" charset="0"/>
            </a:endParaRPr>
          </a:p>
        </p:txBody>
      </p:sp>
      <p:pic>
        <p:nvPicPr>
          <p:cNvPr id="4099" name="Picture 3" descr="D:\Александра\Мои документы\Мои рисунки\i.bmp"/>
          <p:cNvPicPr>
            <a:picLocks noChangeAspect="1" noChangeArrowheads="1"/>
          </p:cNvPicPr>
          <p:nvPr/>
        </p:nvPicPr>
        <p:blipFill>
          <a:blip r:embed="rId2"/>
          <a:srcRect/>
          <a:stretch>
            <a:fillRect/>
          </a:stretch>
        </p:blipFill>
        <p:spPr bwMode="auto">
          <a:xfrm>
            <a:off x="6786578" y="5143512"/>
            <a:ext cx="1857388" cy="1399581"/>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8000" b="1" dirty="0" smtClean="0">
                <a:solidFill>
                  <a:srgbClr val="FF0000"/>
                </a:solidFill>
                <a:latin typeface="Monotype Corsiva" pitchFamily="66" charset="0"/>
              </a:rPr>
              <a:t>School meals</a:t>
            </a:r>
            <a:r>
              <a:rPr lang="en-US" sz="8000" b="1" dirty="0" smtClean="0">
                <a:solidFill>
                  <a:srgbClr val="FF0000"/>
                </a:solidFill>
                <a:latin typeface="Monotype Corsiva" pitchFamily="66" charset="0"/>
              </a:rPr>
              <a:t>:</a:t>
            </a:r>
            <a:endParaRPr lang="ru-RU" sz="8000" b="1" dirty="0">
              <a:solidFill>
                <a:srgbClr val="FF0000"/>
              </a:solidFill>
              <a:latin typeface="Monotype Corsiva" pitchFamily="66" charset="0"/>
            </a:endParaRPr>
          </a:p>
        </p:txBody>
      </p:sp>
      <p:sp>
        <p:nvSpPr>
          <p:cNvPr id="3" name="Содержимое 2"/>
          <p:cNvSpPr>
            <a:spLocks noGrp="1"/>
          </p:cNvSpPr>
          <p:nvPr>
            <p:ph idx="1"/>
          </p:nvPr>
        </p:nvSpPr>
        <p:spPr/>
        <p:txBody>
          <a:bodyPr>
            <a:normAutofit lnSpcReduction="10000"/>
          </a:bodyPr>
          <a:lstStyle/>
          <a:p>
            <a:r>
              <a:rPr lang="en-US" sz="3200" b="1" dirty="0" smtClean="0">
                <a:latin typeface="Comic Sans MS" pitchFamily="66" charset="0"/>
              </a:rPr>
              <a:t>Students can eat lunch in the school canteen. They buy ‘dinner tickets’ at an inexpensive rate. Some students can have ‘free school meals’ if their parents have a low income. In recent years more and more students have decided to bring their own lunch  (sandwiches), known as a ‘packed lunch’. All pupils enjoy discussing how awful school food is.</a:t>
            </a:r>
            <a:endParaRPr lang="ru-RU" sz="3200" b="1" dirty="0">
              <a:latin typeface="Comic Sans MS" pitchFamily="66"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8000" b="1" dirty="0" smtClean="0">
                <a:solidFill>
                  <a:srgbClr val="FF0000"/>
                </a:solidFill>
                <a:latin typeface="Monotype Corsiva" pitchFamily="66" charset="0"/>
              </a:rPr>
              <a:t>School yard:</a:t>
            </a:r>
            <a:endParaRPr lang="ru-RU" sz="8000" b="1" dirty="0">
              <a:solidFill>
                <a:srgbClr val="FF0000"/>
              </a:solidFill>
              <a:latin typeface="Monotype Corsiva" pitchFamily="66" charset="0"/>
            </a:endParaRPr>
          </a:p>
        </p:txBody>
      </p:sp>
      <p:sp>
        <p:nvSpPr>
          <p:cNvPr id="3" name="Содержимое 2"/>
          <p:cNvSpPr>
            <a:spLocks noGrp="1"/>
          </p:cNvSpPr>
          <p:nvPr>
            <p:ph idx="1"/>
          </p:nvPr>
        </p:nvSpPr>
        <p:spPr>
          <a:xfrm>
            <a:off x="457200" y="1882808"/>
            <a:ext cx="8229600" cy="4260836"/>
          </a:xfrm>
        </p:spPr>
        <p:txBody>
          <a:bodyPr>
            <a:normAutofit/>
          </a:bodyPr>
          <a:lstStyle/>
          <a:p>
            <a:r>
              <a:rPr lang="en-US" sz="3600" dirty="0" smtClean="0">
                <a:latin typeface="Comic Sans MS" pitchFamily="66" charset="0"/>
              </a:rPr>
              <a:t>In most schools the pupils spend the </a:t>
            </a:r>
            <a:r>
              <a:rPr lang="en-US" sz="3600" dirty="0" err="1" smtClean="0">
                <a:latin typeface="Comic Sans MS" pitchFamily="66" charset="0"/>
              </a:rPr>
              <a:t>breaktime</a:t>
            </a:r>
            <a:r>
              <a:rPr lang="en-US" sz="3600" dirty="0" smtClean="0">
                <a:latin typeface="Comic Sans MS" pitchFamily="66" charset="0"/>
              </a:rPr>
              <a:t> and lunch hour in the school yard or on the school field. If the weather is bad they may spend break in the school hall – a very large room for assembly. </a:t>
            </a:r>
            <a:endParaRPr lang="ru-RU" sz="3600" dirty="0">
              <a:latin typeface="Comic Sans MS" pitchFamily="66" charset="0"/>
            </a:endParaRPr>
          </a:p>
        </p:txBody>
      </p:sp>
      <p:pic>
        <p:nvPicPr>
          <p:cNvPr id="5123" name="Picture 3" descr="D:\Александра\Мои документы\Мои рисунки\s14_10a.jpg"/>
          <p:cNvPicPr>
            <a:picLocks noChangeAspect="1" noChangeArrowheads="1"/>
          </p:cNvPicPr>
          <p:nvPr/>
        </p:nvPicPr>
        <p:blipFill>
          <a:blip r:embed="rId2"/>
          <a:srcRect/>
          <a:stretch>
            <a:fillRect/>
          </a:stretch>
        </p:blipFill>
        <p:spPr bwMode="auto">
          <a:xfrm>
            <a:off x="6500826" y="5357826"/>
            <a:ext cx="1928826" cy="1285884"/>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8000" b="1" dirty="0" smtClean="0">
                <a:solidFill>
                  <a:srgbClr val="FF0000"/>
                </a:solidFill>
                <a:latin typeface="Monotype Corsiva" pitchFamily="66" charset="0"/>
              </a:rPr>
              <a:t>School assembly:</a:t>
            </a:r>
            <a:endParaRPr lang="ru-RU" sz="8000" b="1" dirty="0">
              <a:solidFill>
                <a:srgbClr val="FF0000"/>
              </a:solidFill>
              <a:latin typeface="Monotype Corsiva" pitchFamily="66" charset="0"/>
            </a:endParaRPr>
          </a:p>
        </p:txBody>
      </p:sp>
      <p:sp>
        <p:nvSpPr>
          <p:cNvPr id="3" name="Содержимое 2"/>
          <p:cNvSpPr>
            <a:spLocks noGrp="1"/>
          </p:cNvSpPr>
          <p:nvPr>
            <p:ph idx="1"/>
          </p:nvPr>
        </p:nvSpPr>
        <p:spPr/>
        <p:txBody>
          <a:bodyPr>
            <a:normAutofit/>
          </a:bodyPr>
          <a:lstStyle/>
          <a:p>
            <a:r>
              <a:rPr lang="en-US" sz="4000" dirty="0" smtClean="0">
                <a:latin typeface="Comic Sans MS" pitchFamily="66" charset="0"/>
              </a:rPr>
              <a:t>All schools must by law organize a short daily meeting for the whole school to give important information and give some form of religious worship.</a:t>
            </a:r>
          </a:p>
        </p:txBody>
      </p:sp>
      <p:pic>
        <p:nvPicPr>
          <p:cNvPr id="6146" name="Picture 2" descr="D:\Александра\Мои документы\Мои рисунки\унур.jpg"/>
          <p:cNvPicPr>
            <a:picLocks noChangeAspect="1" noChangeArrowheads="1"/>
          </p:cNvPicPr>
          <p:nvPr/>
        </p:nvPicPr>
        <p:blipFill>
          <a:blip r:embed="rId2"/>
          <a:srcRect/>
          <a:stretch>
            <a:fillRect/>
          </a:stretch>
        </p:blipFill>
        <p:spPr bwMode="auto">
          <a:xfrm>
            <a:off x="6643702" y="5000636"/>
            <a:ext cx="1857388" cy="1621279"/>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8000" b="1" dirty="0" smtClean="0">
                <a:solidFill>
                  <a:srgbClr val="FF0000"/>
                </a:solidFill>
                <a:latin typeface="Monotype Corsiva" pitchFamily="66" charset="0"/>
              </a:rPr>
              <a:t>School uniform:</a:t>
            </a:r>
            <a:endParaRPr lang="ru-RU" sz="8000" b="1" dirty="0">
              <a:solidFill>
                <a:srgbClr val="FF0000"/>
              </a:solidFill>
              <a:latin typeface="Monotype Corsiva" pitchFamily="66" charset="0"/>
            </a:endParaRPr>
          </a:p>
        </p:txBody>
      </p:sp>
      <p:sp>
        <p:nvSpPr>
          <p:cNvPr id="3" name="Содержимое 2"/>
          <p:cNvSpPr>
            <a:spLocks noGrp="1"/>
          </p:cNvSpPr>
          <p:nvPr>
            <p:ph idx="1"/>
          </p:nvPr>
        </p:nvSpPr>
        <p:spPr/>
        <p:txBody>
          <a:bodyPr>
            <a:normAutofit/>
          </a:bodyPr>
          <a:lstStyle/>
          <a:p>
            <a:r>
              <a:rPr lang="en-US" sz="4000" dirty="0" smtClean="0">
                <a:latin typeface="Comic Sans MS" pitchFamily="66" charset="0"/>
              </a:rPr>
              <a:t>Even more popular in recent years. Pupils sometimes wear a blazer and a school cap or – more usually – a shirt, trousers or a skirt, and a sweater in the school </a:t>
            </a:r>
            <a:r>
              <a:rPr lang="en-US" sz="4000" dirty="0" err="1" smtClean="0">
                <a:latin typeface="Comic Sans MS" pitchFamily="66" charset="0"/>
              </a:rPr>
              <a:t>colours</a:t>
            </a:r>
            <a:r>
              <a:rPr lang="en-US" sz="4000" dirty="0" smtClean="0">
                <a:latin typeface="Comic Sans MS" pitchFamily="66" charset="0"/>
              </a:rPr>
              <a:t>, together  with a school tie. </a:t>
            </a:r>
            <a:endParaRPr lang="ru-RU" sz="4000" dirty="0">
              <a:latin typeface="Comic Sans MS" pitchFamily="66"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8000" dirty="0" smtClean="0">
                <a:solidFill>
                  <a:srgbClr val="FF0000"/>
                </a:solidFill>
                <a:latin typeface="Monotype Corsiva" pitchFamily="66" charset="0"/>
              </a:rPr>
              <a:t>Classrooms:</a:t>
            </a:r>
            <a:endParaRPr lang="ru-RU" sz="8000" dirty="0">
              <a:solidFill>
                <a:srgbClr val="FF0000"/>
              </a:solidFill>
              <a:latin typeface="Monotype Corsiva" pitchFamily="66" charset="0"/>
            </a:endParaRPr>
          </a:p>
        </p:txBody>
      </p:sp>
      <p:sp>
        <p:nvSpPr>
          <p:cNvPr id="3" name="Содержимое 2"/>
          <p:cNvSpPr>
            <a:spLocks noGrp="1"/>
          </p:cNvSpPr>
          <p:nvPr>
            <p:ph idx="1"/>
          </p:nvPr>
        </p:nvSpPr>
        <p:spPr>
          <a:xfrm>
            <a:off x="428596" y="1643050"/>
            <a:ext cx="8229600" cy="4572000"/>
          </a:xfrm>
        </p:spPr>
        <p:txBody>
          <a:bodyPr>
            <a:noAutofit/>
          </a:bodyPr>
          <a:lstStyle/>
          <a:p>
            <a:r>
              <a:rPr lang="en-US" sz="2800" dirty="0" smtClean="0">
                <a:latin typeface="Comic Sans MS" pitchFamily="66" charset="0"/>
              </a:rPr>
              <a:t>Classrooms equipped with desks and blackboard. In addition to classroom there </a:t>
            </a:r>
            <a:r>
              <a:rPr lang="en-US" sz="2800" dirty="0" err="1" smtClean="0">
                <a:latin typeface="Comic Sans MS" pitchFamily="66" charset="0"/>
              </a:rPr>
              <a:t>arelaboratories</a:t>
            </a:r>
            <a:r>
              <a:rPr lang="en-US" sz="2800" dirty="0" smtClean="0">
                <a:latin typeface="Comic Sans MS" pitchFamily="66" charset="0"/>
              </a:rPr>
              <a:t> for </a:t>
            </a:r>
            <a:r>
              <a:rPr lang="en-US" sz="2800" dirty="0" err="1" smtClean="0">
                <a:latin typeface="Comic Sans MS" pitchFamily="66" charset="0"/>
              </a:rPr>
              <a:t>Phisics</a:t>
            </a:r>
            <a:r>
              <a:rPr lang="en-US" sz="2800" dirty="0" smtClean="0">
                <a:latin typeface="Comic Sans MS" pitchFamily="66" charset="0"/>
              </a:rPr>
              <a:t>, Chemistry and Biology. Technical rooms are for Woodwork, Metalwork,  Technical Drawing, there are rooms for computer studies. There are also language laboratories and housecraft rooms. In the student common room  boys and girls can relax during the break. </a:t>
            </a:r>
            <a:endParaRPr lang="ru-RU" sz="2800" dirty="0">
              <a:latin typeface="Comic Sans MS" pitchFamily="66" charset="0"/>
            </a:endParaRPr>
          </a:p>
        </p:txBody>
      </p:sp>
      <p:pic>
        <p:nvPicPr>
          <p:cNvPr id="3074" name="Picture 2" descr="D:\Александра\Мои документы\Мои рисунки\вароаво.jpg"/>
          <p:cNvPicPr>
            <a:picLocks noChangeAspect="1" noChangeArrowheads="1"/>
          </p:cNvPicPr>
          <p:nvPr/>
        </p:nvPicPr>
        <p:blipFill>
          <a:blip r:embed="rId2"/>
          <a:srcRect/>
          <a:stretch>
            <a:fillRect/>
          </a:stretch>
        </p:blipFill>
        <p:spPr bwMode="auto">
          <a:xfrm>
            <a:off x="6000760" y="5286388"/>
            <a:ext cx="2143140" cy="1314658"/>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ркая">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122</TotalTime>
  <Words>517</Words>
  <Application>Microsoft Office PowerPoint</Application>
  <PresentationFormat>Экран (4:3)</PresentationFormat>
  <Paragraphs>23</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Яркая</vt:lpstr>
      <vt:lpstr>Fact File –  A School Day </vt:lpstr>
      <vt:lpstr>Terms:</vt:lpstr>
      <vt:lpstr>Half-term: </vt:lpstr>
      <vt:lpstr>Holidays: </vt:lpstr>
      <vt:lpstr>School meals:</vt:lpstr>
      <vt:lpstr>School yard:</vt:lpstr>
      <vt:lpstr>School assembly:</vt:lpstr>
      <vt:lpstr>School uniform:</vt:lpstr>
      <vt:lpstr>Classrooms:</vt:lpstr>
      <vt:lpstr>Timetable:</vt:lpstr>
      <vt:lpstr>Extra-curricular activities: </vt:lpstr>
      <vt:lpstr>Youth Organizations:</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15</cp:revision>
  <dcterms:created xsi:type="dcterms:W3CDTF">2009-10-28T14:19:27Z</dcterms:created>
  <dcterms:modified xsi:type="dcterms:W3CDTF">2009-10-28T16:21:56Z</dcterms:modified>
</cp:coreProperties>
</file>